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legreya Sans Bold" panose="020B0604020202020204" charset="0"/>
      <p:regular r:id="rId20"/>
    </p:embeddedFont>
    <p:embeddedFont>
      <p:font typeface="Anton" pitchFamily="2" charset="0"/>
      <p:regular r:id="rId21"/>
    </p:embeddedFont>
    <p:embeddedFont>
      <p:font typeface="Arimo Bold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oppins Medium" panose="00000600000000000000" pitchFamily="2" charset="0"/>
      <p:regular r:id="rId27"/>
      <p: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" panose="02000000000000000000" pitchFamily="2" charset="0"/>
      <p:regular r:id="rId33"/>
      <p:bold r:id="rId34"/>
      <p:italic r:id="rId35"/>
      <p:boldItalic r:id="rId36"/>
    </p:embeddedFont>
    <p:embeddedFont>
      <p:font typeface="Roboto Condensed Bold" panose="02000000000000000000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8.svg"/><Relationship Id="rId5" Type="http://schemas.openxmlformats.org/officeDocument/2006/relationships/image" Target="../media/image5.sv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321" r="-2232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>
            <a:off x="-5392726" y="2142915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" r="-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3469774"/>
            <a:ext cx="16490547" cy="2501486"/>
            <a:chOff x="0" y="0"/>
            <a:chExt cx="21987396" cy="33353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987396" cy="3335315"/>
            </a:xfrm>
            <a:custGeom>
              <a:avLst/>
              <a:gdLst/>
              <a:ahLst/>
              <a:cxnLst/>
              <a:rect l="l" t="t" r="r" b="b"/>
              <a:pathLst>
                <a:path w="21987396" h="3335315">
                  <a:moveTo>
                    <a:pt x="0" y="0"/>
                  </a:moveTo>
                  <a:lnTo>
                    <a:pt x="21987396" y="0"/>
                  </a:lnTo>
                  <a:lnTo>
                    <a:pt x="21987396" y="3335315"/>
                  </a:lnTo>
                  <a:lnTo>
                    <a:pt x="0" y="33353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47650"/>
              <a:ext cx="21987396" cy="35829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9100"/>
                </a:lnSpc>
                <a:spcBef>
                  <a:spcPct val="0"/>
                </a:spcBef>
              </a:pPr>
              <a:r>
                <a:rPr lang="en-US" sz="6500" b="1" u="none" strike="noStrike" dirty="0">
                  <a:solidFill>
                    <a:srgbClr val="5E8AD6"/>
                  </a:solidFill>
                  <a:latin typeface="Alegreya Sans Bold"/>
                  <a:ea typeface="Alegreya Sans Bold"/>
                  <a:cs typeface="Alegreya Sans Bold"/>
                  <a:sym typeface="Alegreya Sans Bold"/>
                </a:rPr>
                <a:t>PHÁT TRIỂN MÔ-ĐUN TƯỜNG LỬA ỨNG DỤNG</a:t>
              </a:r>
            </a:p>
            <a:p>
              <a:pPr marL="0" lvl="0" indent="0" algn="ctr">
                <a:lnSpc>
                  <a:spcPts val="9100"/>
                </a:lnSpc>
                <a:spcBef>
                  <a:spcPct val="0"/>
                </a:spcBef>
              </a:pPr>
              <a:r>
                <a:rPr lang="en-US" sz="6500" b="1" u="none" strike="noStrike" dirty="0">
                  <a:solidFill>
                    <a:srgbClr val="5E8AD6"/>
                  </a:solidFill>
                  <a:latin typeface="Alegreya Sans Bold"/>
                  <a:ea typeface="Alegreya Sans Bold"/>
                  <a:cs typeface="Alegreya Sans Bold"/>
                  <a:sym typeface="Alegreya Sans Bold"/>
                </a:rPr>
                <a:t> WEB TÍCH HỢP HỌC MÁY CHO NGINX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3000" y="7400583"/>
            <a:ext cx="17410142" cy="836132"/>
            <a:chOff x="-11390336" y="0"/>
            <a:chExt cx="23213521" cy="11148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823185" cy="937067"/>
            </a:xfrm>
            <a:custGeom>
              <a:avLst/>
              <a:gdLst/>
              <a:ahLst/>
              <a:cxnLst/>
              <a:rect l="l" t="t" r="r" b="b"/>
              <a:pathLst>
                <a:path w="11823185" h="937067">
                  <a:moveTo>
                    <a:pt x="0" y="0"/>
                  </a:moveTo>
                  <a:lnTo>
                    <a:pt x="11823185" y="0"/>
                  </a:lnTo>
                  <a:lnTo>
                    <a:pt x="11823185" y="937067"/>
                  </a:lnTo>
                  <a:lnTo>
                    <a:pt x="0" y="937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1390336" y="44427"/>
              <a:ext cx="11823185" cy="10704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60"/>
                </a:lnSpc>
              </a:pPr>
              <a:r>
                <a:rPr lang="en-US" sz="2800" b="1" spc="509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GVHD: TS. </a:t>
              </a:r>
              <a:r>
                <a:rPr lang="en-US" sz="2800" b="1" spc="509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Nguyễn</a:t>
              </a:r>
              <a:r>
                <a:rPr lang="en-US" sz="2800" b="1" spc="509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 An </a:t>
              </a:r>
              <a:r>
                <a:rPr lang="en-US" sz="2800" b="1" spc="509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Khương</a:t>
              </a:r>
              <a:endParaRPr lang="en-US" sz="2800" b="1" spc="509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legreya Sans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2999" y="8059158"/>
            <a:ext cx="16689822" cy="1402887"/>
            <a:chOff x="-11390336" y="-66676"/>
            <a:chExt cx="22253093" cy="18705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62757" cy="1737167"/>
            </a:xfrm>
            <a:custGeom>
              <a:avLst/>
              <a:gdLst/>
              <a:ahLst/>
              <a:cxnLst/>
              <a:rect l="l" t="t" r="r" b="b"/>
              <a:pathLst>
                <a:path w="10862757" h="1737167">
                  <a:moveTo>
                    <a:pt x="0" y="0"/>
                  </a:moveTo>
                  <a:lnTo>
                    <a:pt x="10862757" y="0"/>
                  </a:lnTo>
                  <a:lnTo>
                    <a:pt x="10862757" y="1737167"/>
                  </a:lnTo>
                  <a:lnTo>
                    <a:pt x="0" y="1737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-11390336" y="-66676"/>
              <a:ext cx="11823184" cy="18705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l">
                <a:lnSpc>
                  <a:spcPts val="4760"/>
                </a:lnSpc>
                <a:spcBef>
                  <a:spcPct val="0"/>
                </a:spcBef>
              </a:pPr>
              <a:r>
                <a:rPr lang="en-US" sz="2800" b="1" u="none" strike="noStrike" spc="509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Nhóm</a:t>
              </a:r>
              <a:r>
                <a:rPr lang="en-US" sz="2800" b="1" spc="509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:</a:t>
              </a:r>
              <a:r>
                <a:rPr lang="en-US" sz="2800" b="1" u="none" strike="noStrike" spc="509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Nguyễn</a:t>
              </a:r>
              <a:r>
                <a:rPr lang="en-US" sz="2800" b="1" u="none" strike="noStrike" spc="509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 Lê </a:t>
              </a:r>
              <a:r>
                <a:rPr lang="en-US" sz="2800" b="1" u="none" strike="noStrike" spc="509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Quốc</a:t>
              </a:r>
              <a:r>
                <a:rPr lang="en-US" sz="2800" b="1" u="none" strike="noStrike" spc="509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 </a:t>
              </a:r>
              <a:r>
                <a:rPr lang="en-US" sz="2800" b="1" u="none" strike="noStrike" spc="509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Đạt</a:t>
              </a:r>
              <a:r>
                <a:rPr lang="en-US" sz="2800" b="1" u="none" strike="noStrike" spc="509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 - CHAT3P03</a:t>
              </a:r>
            </a:p>
            <a:p>
              <a:pPr marL="0" lvl="0" indent="0" algn="l">
                <a:lnSpc>
                  <a:spcPts val="4760"/>
                </a:lnSpc>
                <a:spcBef>
                  <a:spcPct val="0"/>
                </a:spcBef>
              </a:pPr>
              <a:r>
                <a:rPr lang="en-US" sz="2800" b="1" u="none" strike="noStrike" spc="509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         </a:t>
              </a:r>
              <a:r>
                <a:rPr lang="en-US" sz="2800" b="1" u="none" strike="noStrike" spc="509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Hoàng</a:t>
              </a:r>
              <a:r>
                <a:rPr lang="en-US" sz="2800" b="1" u="none" strike="noStrike" spc="509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 Anh </a:t>
              </a:r>
              <a:r>
                <a:rPr lang="en-US" sz="2800" b="1" u="none" strike="noStrike" spc="509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Tuấn</a:t>
              </a:r>
              <a:r>
                <a:rPr lang="en-US" sz="2800" b="1" u="none" strike="noStrike" spc="509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legreya Sans Bold"/>
                </a:rPr>
                <a:t> - CHAT3P15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337750" y="1738910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r="-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15474" y="0"/>
            <a:ext cx="9072695" cy="1945055"/>
            <a:chOff x="0" y="0"/>
            <a:chExt cx="12096927" cy="25934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96927" cy="1884273"/>
            </a:xfrm>
            <a:custGeom>
              <a:avLst/>
              <a:gdLst/>
              <a:ahLst/>
              <a:cxnLst/>
              <a:rect l="l" t="t" r="r" b="b"/>
              <a:pathLst>
                <a:path w="12096927" h="1884273">
                  <a:moveTo>
                    <a:pt x="0" y="0"/>
                  </a:moveTo>
                  <a:lnTo>
                    <a:pt x="12096927" y="0"/>
                  </a:lnTo>
                  <a:lnTo>
                    <a:pt x="12096927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56733"/>
              <a:ext cx="12096927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 dirty="0">
                  <a:solidFill>
                    <a:srgbClr val="428D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CSIC2010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351822" y="2053991"/>
            <a:ext cx="8275558" cy="6072191"/>
          </a:xfrm>
          <a:custGeom>
            <a:avLst/>
            <a:gdLst/>
            <a:ahLst/>
            <a:cxnLst/>
            <a:rect l="l" t="t" r="r" b="b"/>
            <a:pathLst>
              <a:path w="8275558" h="6072191">
                <a:moveTo>
                  <a:pt x="0" y="0"/>
                </a:moveTo>
                <a:lnTo>
                  <a:pt x="8275558" y="0"/>
                </a:lnTo>
                <a:lnTo>
                  <a:pt x="8275558" y="6072191"/>
                </a:lnTo>
                <a:lnTo>
                  <a:pt x="0" y="6072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6962" y="2053991"/>
            <a:ext cx="8577024" cy="4674478"/>
          </a:xfrm>
          <a:custGeom>
            <a:avLst/>
            <a:gdLst/>
            <a:ahLst/>
            <a:cxnLst/>
            <a:rect l="l" t="t" r="r" b="b"/>
            <a:pathLst>
              <a:path w="8577024" h="4674478">
                <a:moveTo>
                  <a:pt x="0" y="0"/>
                </a:moveTo>
                <a:lnTo>
                  <a:pt x="8577024" y="0"/>
                </a:lnTo>
                <a:lnTo>
                  <a:pt x="8577024" y="4674478"/>
                </a:lnTo>
                <a:lnTo>
                  <a:pt x="0" y="46744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6962" y="9454655"/>
            <a:ext cx="7438859" cy="35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1973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CSIC 2010 Web Application Attacks Classifier (kaggle.com)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337750" y="1738910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r="-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15474" y="0"/>
            <a:ext cx="9072695" cy="1413205"/>
            <a:chOff x="0" y="0"/>
            <a:chExt cx="12096927" cy="18842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96927" cy="1884273"/>
            </a:xfrm>
            <a:custGeom>
              <a:avLst/>
              <a:gdLst/>
              <a:ahLst/>
              <a:cxnLst/>
              <a:rect l="l" t="t" r="r" b="b"/>
              <a:pathLst>
                <a:path w="12096927" h="1884273">
                  <a:moveTo>
                    <a:pt x="0" y="0"/>
                  </a:moveTo>
                  <a:lnTo>
                    <a:pt x="12096927" y="0"/>
                  </a:lnTo>
                  <a:lnTo>
                    <a:pt x="12096927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12096927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>
                  <a:solidFill>
                    <a:srgbClr val="428D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BIDIRECTIONAL-LSTM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057047" y="4061712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58029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02923" y="0"/>
                </a:lnTo>
                <a:lnTo>
                  <a:pt x="5802923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258626" y="9200662"/>
            <a:ext cx="5770747" cy="526419"/>
          </a:xfrm>
          <a:custGeom>
            <a:avLst/>
            <a:gdLst/>
            <a:ahLst/>
            <a:cxnLst/>
            <a:rect l="l" t="t" r="r" b="b"/>
            <a:pathLst>
              <a:path w="5770747" h="526419">
                <a:moveTo>
                  <a:pt x="0" y="0"/>
                </a:moveTo>
                <a:lnTo>
                  <a:pt x="5770748" y="0"/>
                </a:lnTo>
                <a:lnTo>
                  <a:pt x="5770748" y="526420"/>
                </a:lnTo>
                <a:lnTo>
                  <a:pt x="0" y="526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51504" y="2899460"/>
            <a:ext cx="1674557" cy="1715095"/>
          </a:xfrm>
          <a:custGeom>
            <a:avLst/>
            <a:gdLst/>
            <a:ahLst/>
            <a:cxnLst/>
            <a:rect l="l" t="t" r="r" b="b"/>
            <a:pathLst>
              <a:path w="1674557" h="1715095">
                <a:moveTo>
                  <a:pt x="0" y="0"/>
                </a:moveTo>
                <a:lnTo>
                  <a:pt x="1674557" y="0"/>
                </a:lnTo>
                <a:lnTo>
                  <a:pt x="1674557" y="1715095"/>
                </a:lnTo>
                <a:lnTo>
                  <a:pt x="0" y="1715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281721" y="7502307"/>
            <a:ext cx="1209456" cy="1238735"/>
          </a:xfrm>
          <a:custGeom>
            <a:avLst/>
            <a:gdLst/>
            <a:ahLst/>
            <a:cxnLst/>
            <a:rect l="l" t="t" r="r" b="b"/>
            <a:pathLst>
              <a:path w="1209456" h="1238735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922363" y="1413205"/>
            <a:ext cx="10855294" cy="8369010"/>
          </a:xfrm>
          <a:custGeom>
            <a:avLst/>
            <a:gdLst/>
            <a:ahLst/>
            <a:cxnLst/>
            <a:rect l="l" t="t" r="r" b="b"/>
            <a:pathLst>
              <a:path w="10855294" h="8369010">
                <a:moveTo>
                  <a:pt x="0" y="0"/>
                </a:moveTo>
                <a:lnTo>
                  <a:pt x="10855293" y="0"/>
                </a:lnTo>
                <a:lnTo>
                  <a:pt x="10855293" y="8369010"/>
                </a:lnTo>
                <a:lnTo>
                  <a:pt x="0" y="8369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54" r="-434" b="-15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491177" y="3449686"/>
            <a:ext cx="6071954" cy="3086100"/>
            <a:chOff x="0" y="0"/>
            <a:chExt cx="1599198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99198" cy="812800"/>
            </a:xfrm>
            <a:custGeom>
              <a:avLst/>
              <a:gdLst/>
              <a:ahLst/>
              <a:cxnLst/>
              <a:rect l="l" t="t" r="r" b="b"/>
              <a:pathLst>
                <a:path w="1599198" h="812800">
                  <a:moveTo>
                    <a:pt x="0" y="0"/>
                  </a:moveTo>
                  <a:lnTo>
                    <a:pt x="1599198" y="0"/>
                  </a:lnTo>
                  <a:lnTo>
                    <a:pt x="159919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9919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337750" y="1738910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r="-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0956" y="3050405"/>
            <a:ext cx="4990765" cy="3062177"/>
            <a:chOff x="0" y="0"/>
            <a:chExt cx="6654353" cy="40829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54142" cy="1884273"/>
            </a:xfrm>
            <a:custGeom>
              <a:avLst/>
              <a:gdLst/>
              <a:ahLst/>
              <a:cxnLst/>
              <a:rect l="l" t="t" r="r" b="b"/>
              <a:pathLst>
                <a:path w="5854142" h="1884273">
                  <a:moveTo>
                    <a:pt x="0" y="0"/>
                  </a:moveTo>
                  <a:lnTo>
                    <a:pt x="5854142" y="0"/>
                  </a:lnTo>
                  <a:lnTo>
                    <a:pt x="5854142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00211" y="2046229"/>
              <a:ext cx="5854142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 dirty="0">
                  <a:solidFill>
                    <a:srgbClr val="428D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CNN-LSTM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258626" y="9200662"/>
            <a:ext cx="5770747" cy="526419"/>
          </a:xfrm>
          <a:custGeom>
            <a:avLst/>
            <a:gdLst/>
            <a:ahLst/>
            <a:cxnLst/>
            <a:rect l="l" t="t" r="r" b="b"/>
            <a:pathLst>
              <a:path w="5770747" h="526419">
                <a:moveTo>
                  <a:pt x="0" y="0"/>
                </a:moveTo>
                <a:lnTo>
                  <a:pt x="5770748" y="0"/>
                </a:lnTo>
                <a:lnTo>
                  <a:pt x="5770748" y="526420"/>
                </a:lnTo>
                <a:lnTo>
                  <a:pt x="0" y="526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51504" y="2899460"/>
            <a:ext cx="1674557" cy="1715095"/>
          </a:xfrm>
          <a:custGeom>
            <a:avLst/>
            <a:gdLst/>
            <a:ahLst/>
            <a:cxnLst/>
            <a:rect l="l" t="t" r="r" b="b"/>
            <a:pathLst>
              <a:path w="1674557" h="1715095">
                <a:moveTo>
                  <a:pt x="0" y="0"/>
                </a:moveTo>
                <a:lnTo>
                  <a:pt x="1674557" y="0"/>
                </a:lnTo>
                <a:lnTo>
                  <a:pt x="1674557" y="1715095"/>
                </a:lnTo>
                <a:lnTo>
                  <a:pt x="0" y="1715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281721" y="7502307"/>
            <a:ext cx="1209456" cy="1238735"/>
          </a:xfrm>
          <a:custGeom>
            <a:avLst/>
            <a:gdLst/>
            <a:ahLst/>
            <a:cxnLst/>
            <a:rect l="l" t="t" r="r" b="b"/>
            <a:pathLst>
              <a:path w="1209456" h="1238735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393506" y="0"/>
            <a:ext cx="8512769" cy="9576499"/>
          </a:xfrm>
          <a:custGeom>
            <a:avLst/>
            <a:gdLst/>
            <a:ahLst/>
            <a:cxnLst/>
            <a:rect l="l" t="t" r="r" b="b"/>
            <a:pathLst>
              <a:path w="8512769" h="9576499">
                <a:moveTo>
                  <a:pt x="0" y="0"/>
                </a:moveTo>
                <a:lnTo>
                  <a:pt x="8512768" y="0"/>
                </a:lnTo>
                <a:lnTo>
                  <a:pt x="8512768" y="9576499"/>
                </a:lnTo>
                <a:lnTo>
                  <a:pt x="0" y="9576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161" b="-1161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416300" y="6893730"/>
            <a:ext cx="4293661" cy="947646"/>
            <a:chOff x="0" y="0"/>
            <a:chExt cx="1130841" cy="2495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0841" cy="249586"/>
            </a:xfrm>
            <a:custGeom>
              <a:avLst/>
              <a:gdLst/>
              <a:ahLst/>
              <a:cxnLst/>
              <a:rect l="l" t="t" r="r" b="b"/>
              <a:pathLst>
                <a:path w="1130841" h="249586">
                  <a:moveTo>
                    <a:pt x="0" y="0"/>
                  </a:moveTo>
                  <a:lnTo>
                    <a:pt x="1130841" y="0"/>
                  </a:lnTo>
                  <a:lnTo>
                    <a:pt x="1130841" y="249586"/>
                  </a:lnTo>
                  <a:lnTo>
                    <a:pt x="0" y="2495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30841" cy="287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16300" y="1870746"/>
            <a:ext cx="4293661" cy="947646"/>
            <a:chOff x="0" y="0"/>
            <a:chExt cx="1130841" cy="2495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0841" cy="249586"/>
            </a:xfrm>
            <a:custGeom>
              <a:avLst/>
              <a:gdLst/>
              <a:ahLst/>
              <a:cxnLst/>
              <a:rect l="l" t="t" r="r" b="b"/>
              <a:pathLst>
                <a:path w="1130841" h="249586">
                  <a:moveTo>
                    <a:pt x="0" y="0"/>
                  </a:moveTo>
                  <a:lnTo>
                    <a:pt x="1130841" y="0"/>
                  </a:lnTo>
                  <a:lnTo>
                    <a:pt x="1130841" y="249586"/>
                  </a:lnTo>
                  <a:lnTo>
                    <a:pt x="0" y="2495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130841" cy="287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16300" y="4788249"/>
            <a:ext cx="4293661" cy="947646"/>
            <a:chOff x="0" y="0"/>
            <a:chExt cx="1130841" cy="2495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30841" cy="249586"/>
            </a:xfrm>
            <a:custGeom>
              <a:avLst/>
              <a:gdLst/>
              <a:ahLst/>
              <a:cxnLst/>
              <a:rect l="l" t="t" r="r" b="b"/>
              <a:pathLst>
                <a:path w="1130841" h="249586">
                  <a:moveTo>
                    <a:pt x="0" y="0"/>
                  </a:moveTo>
                  <a:lnTo>
                    <a:pt x="1130841" y="0"/>
                  </a:lnTo>
                  <a:lnTo>
                    <a:pt x="1130841" y="249586"/>
                  </a:lnTo>
                  <a:lnTo>
                    <a:pt x="0" y="2495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30841" cy="287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373832" y="1654716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r="-7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444980" y="427359"/>
            <a:ext cx="9263752" cy="1727250"/>
            <a:chOff x="0" y="0"/>
            <a:chExt cx="12351669" cy="230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22097" cy="1884273"/>
            </a:xfrm>
            <a:custGeom>
              <a:avLst/>
              <a:gdLst/>
              <a:ahLst/>
              <a:cxnLst/>
              <a:rect l="l" t="t" r="r" b="b"/>
              <a:pathLst>
                <a:path w="12322097" h="1884273">
                  <a:moveTo>
                    <a:pt x="0" y="0"/>
                  </a:moveTo>
                  <a:lnTo>
                    <a:pt x="12322097" y="0"/>
                  </a:lnTo>
                  <a:lnTo>
                    <a:pt x="12322097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9572" y="266327"/>
              <a:ext cx="12322097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 dirty="0">
                  <a:solidFill>
                    <a:schemeClr val="accent1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CÁC TIÊU CHÍ ĐÁNH GIÁ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7" name="Group 17"/>
          <p:cNvGrpSpPr/>
          <p:nvPr/>
        </p:nvGrpSpPr>
        <p:grpSpPr>
          <a:xfrm>
            <a:off x="1560899" y="7013493"/>
            <a:ext cx="4994141" cy="2244807"/>
            <a:chOff x="0" y="0"/>
            <a:chExt cx="1315329" cy="5912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15329" cy="591225"/>
            </a:xfrm>
            <a:custGeom>
              <a:avLst/>
              <a:gdLst/>
              <a:ahLst/>
              <a:cxnLst/>
              <a:rect l="l" t="t" r="r" b="b"/>
              <a:pathLst>
                <a:path w="1315329" h="591225">
                  <a:moveTo>
                    <a:pt x="0" y="0"/>
                  </a:moveTo>
                  <a:lnTo>
                    <a:pt x="1315329" y="0"/>
                  </a:lnTo>
                  <a:lnTo>
                    <a:pt x="1315329" y="591225"/>
                  </a:lnTo>
                  <a:lnTo>
                    <a:pt x="0" y="59122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33333">
                  <a:srgbClr val="0F2949">
                    <a:alpha val="0"/>
                  </a:srgbClr>
                </a:gs>
                <a:gs pos="66667">
                  <a:srgbClr val="328DFF">
                    <a:alpha val="0"/>
                  </a:srgbClr>
                </a:gs>
                <a:gs pos="100000">
                  <a:srgbClr val="2875D6">
                    <a:alpha val="3567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15329" cy="6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18167" y="6451592"/>
            <a:ext cx="345440" cy="345440"/>
            <a:chOff x="0" y="0"/>
            <a:chExt cx="90980" cy="909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263608" y="7383421"/>
            <a:ext cx="3665024" cy="96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Tỉ lệ dự đoán tấn công đúng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84153" y="6332159"/>
            <a:ext cx="2678493" cy="58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3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Precision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018493" y="7460607"/>
            <a:ext cx="4994141" cy="2244807"/>
            <a:chOff x="0" y="0"/>
            <a:chExt cx="1315329" cy="59122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5329" cy="591225"/>
            </a:xfrm>
            <a:custGeom>
              <a:avLst/>
              <a:gdLst/>
              <a:ahLst/>
              <a:cxnLst/>
              <a:rect l="l" t="t" r="r" b="b"/>
              <a:pathLst>
                <a:path w="1315329" h="591225">
                  <a:moveTo>
                    <a:pt x="0" y="0"/>
                  </a:moveTo>
                  <a:lnTo>
                    <a:pt x="1315329" y="0"/>
                  </a:lnTo>
                  <a:lnTo>
                    <a:pt x="1315329" y="591225"/>
                  </a:lnTo>
                  <a:lnTo>
                    <a:pt x="0" y="59122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33333">
                  <a:srgbClr val="0F2949">
                    <a:alpha val="0"/>
                  </a:srgbClr>
                </a:gs>
                <a:gs pos="66667">
                  <a:srgbClr val="328DFF">
                    <a:alpha val="0"/>
                  </a:srgbClr>
                </a:gs>
                <a:gs pos="100000">
                  <a:srgbClr val="2875D6">
                    <a:alpha val="3567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315329" cy="6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051861" y="6408359"/>
            <a:ext cx="345440" cy="345440"/>
            <a:chOff x="0" y="0"/>
            <a:chExt cx="90980" cy="909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683052" y="7529841"/>
            <a:ext cx="3665024" cy="193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27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Yêu cầu bình thường được xác định là yêu cầu bình thường</a:t>
            </a:r>
          </a:p>
          <a:p>
            <a:pPr algn="l">
              <a:lnSpc>
                <a:spcPts val="3879"/>
              </a:lnSpc>
              <a:spcBef>
                <a:spcPct val="0"/>
              </a:spcBef>
            </a:pPr>
            <a:endParaRPr lang="en-US" sz="277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597932" y="6288927"/>
            <a:ext cx="4554256" cy="117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3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Detection Rate for Normal DRN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2437938" y="7013493"/>
            <a:ext cx="4994141" cy="2244807"/>
            <a:chOff x="0" y="0"/>
            <a:chExt cx="1315329" cy="5912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15329" cy="591225"/>
            </a:xfrm>
            <a:custGeom>
              <a:avLst/>
              <a:gdLst/>
              <a:ahLst/>
              <a:cxnLst/>
              <a:rect l="l" t="t" r="r" b="b"/>
              <a:pathLst>
                <a:path w="1315329" h="591225">
                  <a:moveTo>
                    <a:pt x="0" y="0"/>
                  </a:moveTo>
                  <a:lnTo>
                    <a:pt x="1315329" y="0"/>
                  </a:lnTo>
                  <a:lnTo>
                    <a:pt x="1315329" y="591225"/>
                  </a:lnTo>
                  <a:lnTo>
                    <a:pt x="0" y="59122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33333">
                  <a:srgbClr val="0F2949">
                    <a:alpha val="0"/>
                  </a:srgbClr>
                </a:gs>
                <a:gs pos="66667">
                  <a:srgbClr val="328DFF">
                    <a:alpha val="0"/>
                  </a:srgbClr>
                </a:gs>
                <a:gs pos="100000">
                  <a:srgbClr val="2875D6">
                    <a:alpha val="35670"/>
                  </a:srgbClr>
                </a:gs>
              </a:gsLst>
              <a:lin ang="270000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15329" cy="6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728909" y="6365127"/>
            <a:ext cx="345440" cy="345440"/>
            <a:chOff x="0" y="0"/>
            <a:chExt cx="90980" cy="909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3360362" y="7529841"/>
            <a:ext cx="3665024" cy="96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Tỉ lệ dự đoán tấn công đúng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60362" y="6179389"/>
            <a:ext cx="4745505" cy="58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  <a:spcBef>
                <a:spcPct val="0"/>
              </a:spcBef>
            </a:pPr>
            <a:r>
              <a:rPr lang="en-US" sz="33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Accuracy (Độ chính xác)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871925" y="4163552"/>
            <a:ext cx="6135492" cy="2244807"/>
            <a:chOff x="0" y="0"/>
            <a:chExt cx="1615932" cy="59122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615932" cy="591225"/>
            </a:xfrm>
            <a:custGeom>
              <a:avLst/>
              <a:gdLst/>
              <a:ahLst/>
              <a:cxnLst/>
              <a:rect l="l" t="t" r="r" b="b"/>
              <a:pathLst>
                <a:path w="1615932" h="591225">
                  <a:moveTo>
                    <a:pt x="0" y="0"/>
                  </a:moveTo>
                  <a:lnTo>
                    <a:pt x="1615932" y="0"/>
                  </a:lnTo>
                  <a:lnTo>
                    <a:pt x="1615932" y="591225"/>
                  </a:lnTo>
                  <a:lnTo>
                    <a:pt x="0" y="59122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33333">
                  <a:srgbClr val="0F2949">
                    <a:alpha val="0"/>
                  </a:srgbClr>
                </a:gs>
                <a:gs pos="66667">
                  <a:srgbClr val="328DFF">
                    <a:alpha val="0"/>
                  </a:srgbClr>
                </a:gs>
                <a:gs pos="100000">
                  <a:srgbClr val="2875D6">
                    <a:alpha val="35670"/>
                  </a:srgbClr>
                </a:gs>
              </a:gsLst>
              <a:lin ang="270000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615932" cy="6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715767" y="4081891"/>
            <a:ext cx="6149978" cy="2244807"/>
            <a:chOff x="0" y="0"/>
            <a:chExt cx="1619747" cy="59122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19747" cy="591225"/>
            </a:xfrm>
            <a:custGeom>
              <a:avLst/>
              <a:gdLst/>
              <a:ahLst/>
              <a:cxnLst/>
              <a:rect l="l" t="t" r="r" b="b"/>
              <a:pathLst>
                <a:path w="1619747" h="591225">
                  <a:moveTo>
                    <a:pt x="0" y="0"/>
                  </a:moveTo>
                  <a:lnTo>
                    <a:pt x="1619747" y="0"/>
                  </a:lnTo>
                  <a:lnTo>
                    <a:pt x="1619747" y="591225"/>
                  </a:lnTo>
                  <a:lnTo>
                    <a:pt x="0" y="59122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41000"/>
                  </a:srgbClr>
                </a:gs>
                <a:gs pos="33333">
                  <a:srgbClr val="0F2949">
                    <a:alpha val="0"/>
                  </a:srgbClr>
                </a:gs>
                <a:gs pos="66667">
                  <a:srgbClr val="328DFF">
                    <a:alpha val="0"/>
                  </a:srgbClr>
                </a:gs>
                <a:gs pos="100000">
                  <a:srgbClr val="2875D6">
                    <a:alpha val="35670"/>
                  </a:srgbClr>
                </a:gs>
              </a:gsLst>
              <a:lin ang="2700000"/>
            </a:gra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619747" cy="6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871925" y="2910210"/>
            <a:ext cx="6451417" cy="117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19"/>
              </a:lnSpc>
              <a:spcBef>
                <a:spcPct val="0"/>
              </a:spcBef>
            </a:pPr>
            <a:r>
              <a:rPr lang="en-US" sz="33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Khả năng thu hồi (True Positive Rate - TPR)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350344" y="3044300"/>
            <a:ext cx="345440" cy="345440"/>
            <a:chOff x="0" y="0"/>
            <a:chExt cx="90980" cy="9098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249161" y="3012139"/>
            <a:ext cx="345440" cy="345440"/>
            <a:chOff x="0" y="0"/>
            <a:chExt cx="90980" cy="9098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0896397" y="2935939"/>
            <a:ext cx="5489612" cy="117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9"/>
              </a:lnSpc>
            </a:pPr>
            <a:r>
              <a:rPr lang="en-US" sz="33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Chỉ số FPR (False Positive Rate)</a:t>
            </a:r>
          </a:p>
          <a:p>
            <a:pPr algn="l">
              <a:lnSpc>
                <a:spcPts val="4719"/>
              </a:lnSpc>
              <a:spcBef>
                <a:spcPct val="0"/>
              </a:spcBef>
            </a:pPr>
            <a:endParaRPr lang="en-US" sz="337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3105734" y="4363248"/>
            <a:ext cx="5446940" cy="193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79"/>
              </a:lnSpc>
            </a:pPr>
            <a:r>
              <a:rPr lang="en-US" sz="27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Các cuộc tấn công thực sự được phát hiện là bất thường trên tất cả các cuộc tấn công</a:t>
            </a:r>
          </a:p>
          <a:p>
            <a:pPr algn="just">
              <a:lnSpc>
                <a:spcPts val="3879"/>
              </a:lnSpc>
              <a:spcBef>
                <a:spcPct val="0"/>
              </a:spcBef>
            </a:pPr>
            <a:endParaRPr lang="en-US" sz="277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0222640" y="4277523"/>
            <a:ext cx="5153037" cy="193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27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Các yêu cầu thông thường được phát hiện là tấn công là trên tất cả các yêu cầu thông thường</a:t>
            </a:r>
          </a:p>
          <a:p>
            <a:pPr algn="l">
              <a:lnSpc>
                <a:spcPts val="3879"/>
              </a:lnSpc>
              <a:spcBef>
                <a:spcPct val="0"/>
              </a:spcBef>
            </a:pPr>
            <a:endParaRPr lang="en-US" sz="277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1489332" y="-770137"/>
            <a:ext cx="8057507" cy="51371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1962150" y="2272479"/>
            <a:ext cx="345440" cy="345440"/>
            <a:chOff x="0" y="0"/>
            <a:chExt cx="90980" cy="909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0980" cy="138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62150" y="3459433"/>
            <a:ext cx="345440" cy="345440"/>
            <a:chOff x="0" y="0"/>
            <a:chExt cx="90980" cy="909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0980" cy="138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62150" y="4523693"/>
            <a:ext cx="345440" cy="345440"/>
            <a:chOff x="0" y="0"/>
            <a:chExt cx="90980" cy="909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90980" cy="138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46414" y="2386009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823730" y="3656298"/>
            <a:ext cx="5485898" cy="25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219"/>
              </a:lnSpc>
              <a:spcBef>
                <a:spcPct val="0"/>
              </a:spcBef>
            </a:pPr>
            <a:r>
              <a:rPr lang="en-US" sz="7298" b="1" u="none" strike="noStrike" dirty="0">
                <a:solidFill>
                  <a:schemeClr val="accent1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KHÓ KHĂN VÀ HẠN CHẾ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93603" y="2191146"/>
            <a:ext cx="7905287" cy="57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9"/>
              </a:lnSpc>
              <a:spcBef>
                <a:spcPct val="0"/>
              </a:spcBef>
            </a:pPr>
            <a:r>
              <a:rPr lang="en-US" sz="32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Dữ liệu mất cân bằng (Imbalanced Data)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93603" y="3340000"/>
            <a:ext cx="7905287" cy="57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9"/>
              </a:lnSpc>
              <a:spcBef>
                <a:spcPct val="0"/>
              </a:spcBef>
            </a:pPr>
            <a:r>
              <a:rPr lang="en-US" sz="32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Cảnh báo sai (False Positives)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93603" y="4361028"/>
            <a:ext cx="7705364" cy="57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9"/>
              </a:lnSpc>
              <a:spcBef>
                <a:spcPct val="0"/>
              </a:spcBef>
            </a:pPr>
            <a:r>
              <a:rPr lang="en-US" sz="32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Tính phức tạp và thay đổi của tấn công</a:t>
            </a:r>
          </a:p>
        </p:txBody>
      </p:sp>
      <p:sp>
        <p:nvSpPr>
          <p:cNvPr id="26" name="Freeform 26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962150" y="5583508"/>
            <a:ext cx="345440" cy="345440"/>
            <a:chOff x="0" y="0"/>
            <a:chExt cx="90980" cy="909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90980" cy="138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593603" y="5507308"/>
            <a:ext cx="6550397" cy="57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9"/>
              </a:lnSpc>
              <a:spcBef>
                <a:spcPct val="0"/>
              </a:spcBef>
            </a:pPr>
            <a:r>
              <a:rPr lang="en-US" sz="32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Quá tải thông tin (Data Overload)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962150" y="6767149"/>
            <a:ext cx="345440" cy="345440"/>
            <a:chOff x="0" y="0"/>
            <a:chExt cx="90980" cy="909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90980" cy="138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593603" y="6647716"/>
            <a:ext cx="8309067" cy="115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9"/>
              </a:lnSpc>
              <a:spcBef>
                <a:spcPct val="0"/>
              </a:spcBef>
            </a:pPr>
            <a:r>
              <a:rPr lang="en-US" sz="32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Thách thức về quyền riêng tư và bảo mật (Privacy and Security Concerns)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588837" y="460647"/>
            <a:ext cx="21069300" cy="2470919"/>
            <a:chOff x="0" y="0"/>
            <a:chExt cx="5549116" cy="6507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49116" cy="650777"/>
            </a:xfrm>
            <a:custGeom>
              <a:avLst/>
              <a:gdLst/>
              <a:ahLst/>
              <a:cxnLst/>
              <a:rect l="l" t="t" r="r" b="b"/>
              <a:pathLst>
                <a:path w="5549116" h="650777">
                  <a:moveTo>
                    <a:pt x="0" y="0"/>
                  </a:moveTo>
                  <a:lnTo>
                    <a:pt x="5549116" y="0"/>
                  </a:lnTo>
                  <a:lnTo>
                    <a:pt x="5549116" y="650777"/>
                  </a:lnTo>
                  <a:lnTo>
                    <a:pt x="0" y="65077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549116" cy="68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89562" y="923926"/>
            <a:ext cx="9072695" cy="1413205"/>
            <a:chOff x="0" y="0"/>
            <a:chExt cx="12096927" cy="1884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96927" cy="1884273"/>
            </a:xfrm>
            <a:custGeom>
              <a:avLst/>
              <a:gdLst/>
              <a:ahLst/>
              <a:cxnLst/>
              <a:rect l="l" t="t" r="r" b="b"/>
              <a:pathLst>
                <a:path w="12096927" h="1884273">
                  <a:moveTo>
                    <a:pt x="0" y="0"/>
                  </a:moveTo>
                  <a:lnTo>
                    <a:pt x="12096927" y="0"/>
                  </a:lnTo>
                  <a:lnTo>
                    <a:pt x="12096927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52400"/>
              <a:ext cx="12096927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>
                  <a:solidFill>
                    <a:srgbClr val="428D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MÔ HÌNH THỰC TẾ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7" name="Group 17"/>
          <p:cNvGrpSpPr/>
          <p:nvPr/>
        </p:nvGrpSpPr>
        <p:grpSpPr>
          <a:xfrm>
            <a:off x="3781450" y="7924135"/>
            <a:ext cx="4994141" cy="2244807"/>
            <a:chOff x="0" y="0"/>
            <a:chExt cx="1315329" cy="5912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15329" cy="591225"/>
            </a:xfrm>
            <a:custGeom>
              <a:avLst/>
              <a:gdLst/>
              <a:ahLst/>
              <a:cxnLst/>
              <a:rect l="l" t="t" r="r" b="b"/>
              <a:pathLst>
                <a:path w="1315329" h="591225">
                  <a:moveTo>
                    <a:pt x="0" y="0"/>
                  </a:moveTo>
                  <a:lnTo>
                    <a:pt x="1315329" y="0"/>
                  </a:lnTo>
                  <a:lnTo>
                    <a:pt x="1315329" y="591225"/>
                  </a:lnTo>
                  <a:lnTo>
                    <a:pt x="0" y="591225"/>
                  </a:lnTo>
                  <a:close/>
                </a:path>
              </a:pathLst>
            </a:custGeom>
            <a:gradFill rotWithShape="1">
              <a:gsLst>
                <a:gs pos="0">
                  <a:srgbClr val="566DCB">
                    <a:alpha val="41000"/>
                  </a:srgbClr>
                </a:gs>
                <a:gs pos="100000">
                  <a:srgbClr val="DD8CDB">
                    <a:alpha val="41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15329" cy="6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48631" y="6787269"/>
            <a:ext cx="345440" cy="345440"/>
            <a:chOff x="0" y="0"/>
            <a:chExt cx="90980" cy="909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273058" y="8231238"/>
            <a:ext cx="3665024" cy="75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Là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thành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phần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trung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gian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tích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hợp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ModSecurity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vào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NGINX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24885" y="6704949"/>
            <a:ext cx="5832496" cy="107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30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MODSECURITY-NGINX </a:t>
            </a:r>
          </a:p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sz="30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CONNECTOR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008398" y="7915040"/>
            <a:ext cx="4994141" cy="2244807"/>
            <a:chOff x="0" y="0"/>
            <a:chExt cx="1315329" cy="59122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15329" cy="591225"/>
            </a:xfrm>
            <a:custGeom>
              <a:avLst/>
              <a:gdLst/>
              <a:ahLst/>
              <a:cxnLst/>
              <a:rect l="l" t="t" r="r" b="b"/>
              <a:pathLst>
                <a:path w="1315329" h="591225">
                  <a:moveTo>
                    <a:pt x="0" y="0"/>
                  </a:moveTo>
                  <a:lnTo>
                    <a:pt x="1315329" y="0"/>
                  </a:lnTo>
                  <a:lnTo>
                    <a:pt x="1315329" y="591225"/>
                  </a:lnTo>
                  <a:lnTo>
                    <a:pt x="0" y="591225"/>
                  </a:lnTo>
                  <a:close/>
                </a:path>
              </a:pathLst>
            </a:custGeom>
            <a:gradFill rotWithShape="1">
              <a:gsLst>
                <a:gs pos="0">
                  <a:srgbClr val="566DCB">
                    <a:alpha val="41000"/>
                  </a:srgbClr>
                </a:gs>
                <a:gs pos="100000">
                  <a:srgbClr val="DD8CDB">
                    <a:alpha val="41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315329" cy="6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72077" y="6828204"/>
            <a:ext cx="345440" cy="345440"/>
            <a:chOff x="0" y="0"/>
            <a:chExt cx="90980" cy="9098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730618" y="8231238"/>
            <a:ext cx="3665024" cy="754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Viết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thành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thư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viện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rồi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import </a:t>
            </a:r>
            <a:r>
              <a:rPr lang="en-US" sz="2170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vào</a:t>
            </a:r>
            <a:r>
              <a:rPr lang="en-US" sz="21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connector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730618" y="6721886"/>
            <a:ext cx="6295372" cy="107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sz="30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EMBEDDED MODEL MACHINE</a:t>
            </a:r>
          </a:p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sz="30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LEARNING INTO MODSEC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757121" y="4355366"/>
            <a:ext cx="4994141" cy="2244807"/>
            <a:chOff x="0" y="0"/>
            <a:chExt cx="1315329" cy="5912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15329" cy="591225"/>
            </a:xfrm>
            <a:custGeom>
              <a:avLst/>
              <a:gdLst/>
              <a:ahLst/>
              <a:cxnLst/>
              <a:rect l="l" t="t" r="r" b="b"/>
              <a:pathLst>
                <a:path w="1315329" h="591225">
                  <a:moveTo>
                    <a:pt x="0" y="0"/>
                  </a:moveTo>
                  <a:lnTo>
                    <a:pt x="1315329" y="0"/>
                  </a:lnTo>
                  <a:lnTo>
                    <a:pt x="1315329" y="591225"/>
                  </a:lnTo>
                  <a:lnTo>
                    <a:pt x="0" y="591225"/>
                  </a:lnTo>
                  <a:close/>
                </a:path>
              </a:pathLst>
            </a:custGeom>
            <a:gradFill rotWithShape="1">
              <a:gsLst>
                <a:gs pos="0">
                  <a:srgbClr val="566DCB">
                    <a:alpha val="41000"/>
                  </a:srgbClr>
                </a:gs>
                <a:gs pos="100000">
                  <a:srgbClr val="DD8CDB">
                    <a:alpha val="41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15329" cy="6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008398" y="4307741"/>
            <a:ext cx="4994141" cy="2244807"/>
            <a:chOff x="0" y="0"/>
            <a:chExt cx="1315329" cy="5912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15329" cy="591225"/>
            </a:xfrm>
            <a:custGeom>
              <a:avLst/>
              <a:gdLst/>
              <a:ahLst/>
              <a:cxnLst/>
              <a:rect l="l" t="t" r="r" b="b"/>
              <a:pathLst>
                <a:path w="1315329" h="591225">
                  <a:moveTo>
                    <a:pt x="0" y="0"/>
                  </a:moveTo>
                  <a:lnTo>
                    <a:pt x="1315329" y="0"/>
                  </a:lnTo>
                  <a:lnTo>
                    <a:pt x="1315329" y="591225"/>
                  </a:lnTo>
                  <a:lnTo>
                    <a:pt x="0" y="591225"/>
                  </a:lnTo>
                  <a:close/>
                </a:path>
              </a:pathLst>
            </a:custGeom>
            <a:gradFill rotWithShape="1">
              <a:gsLst>
                <a:gs pos="0">
                  <a:srgbClr val="566DCB">
                    <a:alpha val="41000"/>
                  </a:srgbClr>
                </a:gs>
                <a:gs pos="100000">
                  <a:srgbClr val="DD8CDB">
                    <a:alpha val="41000"/>
                  </a:srgbClr>
                </a:gs>
              </a:gsLst>
              <a:lin ang="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315329" cy="629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4512510" y="3351961"/>
            <a:ext cx="4296419" cy="53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9"/>
              </a:lnSpc>
              <a:spcBef>
                <a:spcPct val="0"/>
              </a:spcBef>
            </a:pPr>
            <a:r>
              <a:rPr lang="en-US" sz="30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MODSECURITY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3990929" y="3476526"/>
            <a:ext cx="345440" cy="345440"/>
            <a:chOff x="0" y="0"/>
            <a:chExt cx="90980" cy="9098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316691" y="3418636"/>
            <a:ext cx="345440" cy="345440"/>
            <a:chOff x="0" y="0"/>
            <a:chExt cx="90980" cy="9098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0811378" y="3310068"/>
            <a:ext cx="4038610" cy="53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sz="307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NGINX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336370" y="4574113"/>
            <a:ext cx="3665024" cy="151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sz="21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Là engine phân tích và áp dụng các quy tắc bảo mật, ngăn chặn các yêu cầu đáng ngờ hoặc nguy hiểm.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662131" y="4597925"/>
            <a:ext cx="3665024" cy="22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217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Là reverse proxy server đảm nhiệm việc nhận và chuyển tiếp các yêu cầu HTTP/HTTPS từ client đến server backend.</a:t>
            </a:r>
          </a:p>
          <a:p>
            <a:pPr algn="l">
              <a:lnSpc>
                <a:spcPts val="3039"/>
              </a:lnSpc>
            </a:pPr>
            <a:endParaRPr lang="en-US" sz="217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algn="l">
              <a:lnSpc>
                <a:spcPts val="3039"/>
              </a:lnSpc>
              <a:spcBef>
                <a:spcPct val="0"/>
              </a:spcBef>
            </a:pPr>
            <a:endParaRPr lang="en-US" sz="217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4495800" y="679138"/>
            <a:ext cx="9072695" cy="1638750"/>
            <a:chOff x="0" y="-300727"/>
            <a:chExt cx="12096927" cy="218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96927" cy="1884273"/>
            </a:xfrm>
            <a:custGeom>
              <a:avLst/>
              <a:gdLst/>
              <a:ahLst/>
              <a:cxnLst/>
              <a:rect l="l" t="t" r="r" b="b"/>
              <a:pathLst>
                <a:path w="12096927" h="1884273">
                  <a:moveTo>
                    <a:pt x="0" y="0"/>
                  </a:moveTo>
                  <a:lnTo>
                    <a:pt x="12096927" y="0"/>
                  </a:lnTo>
                  <a:lnTo>
                    <a:pt x="12096927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00727"/>
              <a:ext cx="12096927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 dirty="0">
                  <a:solidFill>
                    <a:srgbClr val="428D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MÔ HÌNH THỰC TẾ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3050034" y="2912786"/>
            <a:ext cx="12815711" cy="6536013"/>
          </a:xfrm>
          <a:custGeom>
            <a:avLst/>
            <a:gdLst/>
            <a:ahLst/>
            <a:cxnLst/>
            <a:rect l="l" t="t" r="r" b="b"/>
            <a:pathLst>
              <a:path w="12815711" h="6536013">
                <a:moveTo>
                  <a:pt x="0" y="0"/>
                </a:moveTo>
                <a:lnTo>
                  <a:pt x="12815711" y="0"/>
                </a:lnTo>
                <a:lnTo>
                  <a:pt x="12815711" y="6536013"/>
                </a:lnTo>
                <a:lnTo>
                  <a:pt x="0" y="65360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337750" y="1738910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r="-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763810" y="0"/>
            <a:ext cx="9124359" cy="2008481"/>
            <a:chOff x="-68885" y="0"/>
            <a:chExt cx="12165812" cy="2677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96927" cy="1884273"/>
            </a:xfrm>
            <a:custGeom>
              <a:avLst/>
              <a:gdLst/>
              <a:ahLst/>
              <a:cxnLst/>
              <a:rect l="l" t="t" r="r" b="b"/>
              <a:pathLst>
                <a:path w="12096927" h="1884273">
                  <a:moveTo>
                    <a:pt x="0" y="0"/>
                  </a:moveTo>
                  <a:lnTo>
                    <a:pt x="12096927" y="0"/>
                  </a:lnTo>
                  <a:lnTo>
                    <a:pt x="12096927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68885" y="641301"/>
              <a:ext cx="12096927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 dirty="0">
                  <a:solidFill>
                    <a:srgbClr val="428D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THỰC HIỆN DEMO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21951" y="2641191"/>
            <a:ext cx="17044097" cy="5752383"/>
          </a:xfrm>
          <a:custGeom>
            <a:avLst/>
            <a:gdLst/>
            <a:ahLst/>
            <a:cxnLst/>
            <a:rect l="l" t="t" r="r" b="b"/>
            <a:pathLst>
              <a:path w="17044097" h="5752383">
                <a:moveTo>
                  <a:pt x="0" y="0"/>
                </a:moveTo>
                <a:lnTo>
                  <a:pt x="17044098" y="0"/>
                </a:lnTo>
                <a:lnTo>
                  <a:pt x="17044098" y="5752383"/>
                </a:lnTo>
                <a:lnTo>
                  <a:pt x="0" y="57523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7570310" y="-268400"/>
            <a:ext cx="4570642" cy="10414862"/>
          </a:xfrm>
          <a:custGeom>
            <a:avLst/>
            <a:gdLst/>
            <a:ahLst/>
            <a:cxnLst/>
            <a:rect l="l" t="t" r="r" b="b"/>
            <a:pathLst>
              <a:path w="4570642" h="10414862">
                <a:moveTo>
                  <a:pt x="0" y="0"/>
                </a:moveTo>
                <a:lnTo>
                  <a:pt x="4570642" y="0"/>
                </a:lnTo>
                <a:lnTo>
                  <a:pt x="4570642" y="10414862"/>
                </a:lnTo>
                <a:lnTo>
                  <a:pt x="0" y="10414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1405" r="-18140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40577" y="1587989"/>
            <a:ext cx="14470607" cy="3245456"/>
            <a:chOff x="0" y="0"/>
            <a:chExt cx="19294142" cy="43272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42737" cy="2368975"/>
            </a:xfrm>
            <a:custGeom>
              <a:avLst/>
              <a:gdLst/>
              <a:ahLst/>
              <a:cxnLst/>
              <a:rect l="l" t="t" r="r" b="b"/>
              <a:pathLst>
                <a:path w="11542737" h="2368975">
                  <a:moveTo>
                    <a:pt x="0" y="0"/>
                  </a:moveTo>
                  <a:lnTo>
                    <a:pt x="11542737" y="0"/>
                  </a:lnTo>
                  <a:lnTo>
                    <a:pt x="11542737" y="2368975"/>
                  </a:lnTo>
                  <a:lnTo>
                    <a:pt x="0" y="2368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751405" y="1720175"/>
              <a:ext cx="11542737" cy="2607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4419"/>
                </a:lnSpc>
              </a:pPr>
              <a:r>
                <a:rPr lang="en-US" sz="10299" b="1" dirty="0">
                  <a:solidFill>
                    <a:srgbClr val="428D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THANK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09542" y="3162300"/>
            <a:ext cx="13090344" cy="3218703"/>
            <a:chOff x="0" y="0"/>
            <a:chExt cx="17453791" cy="42916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79277" cy="2368975"/>
            </a:xfrm>
            <a:custGeom>
              <a:avLst/>
              <a:gdLst/>
              <a:ahLst/>
              <a:cxnLst/>
              <a:rect l="l" t="t" r="r" b="b"/>
              <a:pathLst>
                <a:path w="9379277" h="2368975">
                  <a:moveTo>
                    <a:pt x="0" y="0"/>
                  </a:moveTo>
                  <a:lnTo>
                    <a:pt x="9379277" y="0"/>
                  </a:lnTo>
                  <a:lnTo>
                    <a:pt x="9379277" y="2368975"/>
                  </a:lnTo>
                  <a:lnTo>
                    <a:pt x="0" y="2368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074514" y="1684504"/>
              <a:ext cx="9379277" cy="2607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4419"/>
                </a:lnSpc>
              </a:pPr>
              <a:r>
                <a:rPr lang="en-US" sz="10299" b="1" dirty="0">
                  <a:solidFill>
                    <a:srgbClr val="5E8AD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763810" y="0"/>
            <a:ext cx="9124359" cy="2113986"/>
            <a:chOff x="-68885" y="0"/>
            <a:chExt cx="12165812" cy="28186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96927" cy="1884273"/>
            </a:xfrm>
            <a:custGeom>
              <a:avLst/>
              <a:gdLst/>
              <a:ahLst/>
              <a:cxnLst/>
              <a:rect l="l" t="t" r="r" b="b"/>
              <a:pathLst>
                <a:path w="12096927" h="1884273">
                  <a:moveTo>
                    <a:pt x="0" y="0"/>
                  </a:moveTo>
                  <a:lnTo>
                    <a:pt x="12096927" y="0"/>
                  </a:lnTo>
                  <a:lnTo>
                    <a:pt x="12096927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-68885" y="781975"/>
              <a:ext cx="12096927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 dirty="0">
                  <a:solidFill>
                    <a:srgbClr val="428D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GIỚI THIỆU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85354" y="2268458"/>
            <a:ext cx="4521150" cy="2530386"/>
            <a:chOff x="0" y="0"/>
            <a:chExt cx="6028200" cy="33738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28200" cy="3373848"/>
            </a:xfrm>
            <a:custGeom>
              <a:avLst/>
              <a:gdLst/>
              <a:ahLst/>
              <a:cxnLst/>
              <a:rect l="l" t="t" r="r" b="b"/>
              <a:pathLst>
                <a:path w="6028200" h="3373848">
                  <a:moveTo>
                    <a:pt x="0" y="0"/>
                  </a:moveTo>
                  <a:lnTo>
                    <a:pt x="6028200" y="0"/>
                  </a:lnTo>
                  <a:lnTo>
                    <a:pt x="6028200" y="3373848"/>
                  </a:lnTo>
                  <a:lnTo>
                    <a:pt x="0" y="337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76225"/>
              <a:ext cx="6028200" cy="3650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17358"/>
                </a:lnSpc>
                <a:spcBef>
                  <a:spcPct val="0"/>
                </a:spcBef>
              </a:pPr>
              <a:r>
                <a:rPr lang="en-US" sz="12399" b="1" u="none" strike="noStrike">
                  <a:solidFill>
                    <a:srgbClr val="6DB5E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85354" y="5627649"/>
            <a:ext cx="4521150" cy="2530386"/>
            <a:chOff x="0" y="0"/>
            <a:chExt cx="6028200" cy="33738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28200" cy="3373848"/>
            </a:xfrm>
            <a:custGeom>
              <a:avLst/>
              <a:gdLst/>
              <a:ahLst/>
              <a:cxnLst/>
              <a:rect l="l" t="t" r="r" b="b"/>
              <a:pathLst>
                <a:path w="6028200" h="3373848">
                  <a:moveTo>
                    <a:pt x="0" y="0"/>
                  </a:moveTo>
                  <a:lnTo>
                    <a:pt x="6028200" y="0"/>
                  </a:lnTo>
                  <a:lnTo>
                    <a:pt x="6028200" y="3373848"/>
                  </a:lnTo>
                  <a:lnTo>
                    <a:pt x="0" y="337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76225"/>
              <a:ext cx="6028200" cy="3650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17358"/>
                </a:lnSpc>
                <a:spcBef>
                  <a:spcPct val="0"/>
                </a:spcBef>
              </a:pPr>
              <a:r>
                <a:rPr lang="en-US" sz="12399" b="1" u="none" strike="noStrike">
                  <a:solidFill>
                    <a:srgbClr val="6DB5E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83426" y="3765712"/>
            <a:ext cx="4521150" cy="2530386"/>
            <a:chOff x="0" y="0"/>
            <a:chExt cx="6028200" cy="33738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28200" cy="3373848"/>
            </a:xfrm>
            <a:custGeom>
              <a:avLst/>
              <a:gdLst/>
              <a:ahLst/>
              <a:cxnLst/>
              <a:rect l="l" t="t" r="r" b="b"/>
              <a:pathLst>
                <a:path w="6028200" h="3373848">
                  <a:moveTo>
                    <a:pt x="0" y="0"/>
                  </a:moveTo>
                  <a:lnTo>
                    <a:pt x="6028200" y="0"/>
                  </a:lnTo>
                  <a:lnTo>
                    <a:pt x="6028200" y="3373848"/>
                  </a:lnTo>
                  <a:lnTo>
                    <a:pt x="0" y="337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76225"/>
              <a:ext cx="6028200" cy="3650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17358"/>
                </a:lnSpc>
                <a:spcBef>
                  <a:spcPct val="0"/>
                </a:spcBef>
              </a:pPr>
              <a:r>
                <a:rPr lang="en-US" sz="12399" b="1" u="none" strike="noStrike">
                  <a:solidFill>
                    <a:srgbClr val="6DB5E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89757" y="4254659"/>
            <a:ext cx="5712343" cy="769374"/>
            <a:chOff x="0" y="0"/>
            <a:chExt cx="7616457" cy="10258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16458" cy="1025833"/>
            </a:xfrm>
            <a:custGeom>
              <a:avLst/>
              <a:gdLst/>
              <a:ahLst/>
              <a:cxnLst/>
              <a:rect l="l" t="t" r="r" b="b"/>
              <a:pathLst>
                <a:path w="7616458" h="1025833">
                  <a:moveTo>
                    <a:pt x="0" y="0"/>
                  </a:moveTo>
                  <a:lnTo>
                    <a:pt x="7616458" y="0"/>
                  </a:lnTo>
                  <a:lnTo>
                    <a:pt x="7616458" y="1025833"/>
                  </a:lnTo>
                  <a:lnTo>
                    <a:pt x="0" y="10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7616457" cy="1102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5598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5E8AD6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NGỮ CẢNH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9757" y="7601267"/>
            <a:ext cx="5712343" cy="769374"/>
            <a:chOff x="0" y="0"/>
            <a:chExt cx="7616457" cy="10258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16458" cy="1025833"/>
            </a:xfrm>
            <a:custGeom>
              <a:avLst/>
              <a:gdLst/>
              <a:ahLst/>
              <a:cxnLst/>
              <a:rect l="l" t="t" r="r" b="b"/>
              <a:pathLst>
                <a:path w="7616458" h="1025833">
                  <a:moveTo>
                    <a:pt x="0" y="0"/>
                  </a:moveTo>
                  <a:lnTo>
                    <a:pt x="7616458" y="0"/>
                  </a:lnTo>
                  <a:lnTo>
                    <a:pt x="7616458" y="1025833"/>
                  </a:lnTo>
                  <a:lnTo>
                    <a:pt x="0" y="10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7616457" cy="1102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5598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5E8AD6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TIỀN XỬ LÝ DỮ LIỆU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287828" y="5751913"/>
            <a:ext cx="5712343" cy="769374"/>
            <a:chOff x="0" y="0"/>
            <a:chExt cx="7616457" cy="10258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16458" cy="1025833"/>
            </a:xfrm>
            <a:custGeom>
              <a:avLst/>
              <a:gdLst/>
              <a:ahLst/>
              <a:cxnLst/>
              <a:rect l="l" t="t" r="r" b="b"/>
              <a:pathLst>
                <a:path w="7616458" h="1025833">
                  <a:moveTo>
                    <a:pt x="0" y="0"/>
                  </a:moveTo>
                  <a:lnTo>
                    <a:pt x="7616458" y="0"/>
                  </a:lnTo>
                  <a:lnTo>
                    <a:pt x="7616458" y="1025833"/>
                  </a:lnTo>
                  <a:lnTo>
                    <a:pt x="0" y="10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7616457" cy="1102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5598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5E8AD6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CƠ SỞ LÝ THUYẾT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287828" y="8972763"/>
            <a:ext cx="5712343" cy="769374"/>
            <a:chOff x="0" y="0"/>
            <a:chExt cx="7616457" cy="10258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16458" cy="1025833"/>
            </a:xfrm>
            <a:custGeom>
              <a:avLst/>
              <a:gdLst/>
              <a:ahLst/>
              <a:cxnLst/>
              <a:rect l="l" t="t" r="r" b="b"/>
              <a:pathLst>
                <a:path w="7616458" h="1025833">
                  <a:moveTo>
                    <a:pt x="0" y="0"/>
                  </a:moveTo>
                  <a:lnTo>
                    <a:pt x="7616458" y="0"/>
                  </a:lnTo>
                  <a:lnTo>
                    <a:pt x="7616458" y="1025833"/>
                  </a:lnTo>
                  <a:lnTo>
                    <a:pt x="0" y="10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7616457" cy="1102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5598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5E8AD6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CÁC TIÊU CHÍ ĐÁNH GIÁ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85178" y="4254659"/>
            <a:ext cx="5712343" cy="769374"/>
            <a:chOff x="0" y="0"/>
            <a:chExt cx="7616457" cy="10258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16458" cy="1025833"/>
            </a:xfrm>
            <a:custGeom>
              <a:avLst/>
              <a:gdLst/>
              <a:ahLst/>
              <a:cxnLst/>
              <a:rect l="l" t="t" r="r" b="b"/>
              <a:pathLst>
                <a:path w="7616458" h="1025833">
                  <a:moveTo>
                    <a:pt x="0" y="0"/>
                  </a:moveTo>
                  <a:lnTo>
                    <a:pt x="7616458" y="0"/>
                  </a:lnTo>
                  <a:lnTo>
                    <a:pt x="7616458" y="1025833"/>
                  </a:lnTo>
                  <a:lnTo>
                    <a:pt x="0" y="10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7616457" cy="1102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5598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5E8AD6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MÔ HÌNH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885178" y="7601267"/>
            <a:ext cx="5712343" cy="769374"/>
            <a:chOff x="0" y="0"/>
            <a:chExt cx="7616457" cy="10258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616458" cy="1025833"/>
            </a:xfrm>
            <a:custGeom>
              <a:avLst/>
              <a:gdLst/>
              <a:ahLst/>
              <a:cxnLst/>
              <a:rect l="l" t="t" r="r" b="b"/>
              <a:pathLst>
                <a:path w="7616458" h="1025833">
                  <a:moveTo>
                    <a:pt x="0" y="0"/>
                  </a:moveTo>
                  <a:lnTo>
                    <a:pt x="7616458" y="0"/>
                  </a:lnTo>
                  <a:lnTo>
                    <a:pt x="7616458" y="1025833"/>
                  </a:lnTo>
                  <a:lnTo>
                    <a:pt x="0" y="10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7616457" cy="1102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5598"/>
                </a:lnSpc>
                <a:spcBef>
                  <a:spcPct val="0"/>
                </a:spcBef>
              </a:pPr>
              <a:r>
                <a:rPr lang="en-US" sz="3999" b="1" u="none" strike="noStrike">
                  <a:solidFill>
                    <a:srgbClr val="5E8AD6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THỰC NGHIỆM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883425" y="6999145"/>
            <a:ext cx="4521150" cy="2530386"/>
            <a:chOff x="0" y="0"/>
            <a:chExt cx="6028200" cy="337384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028200" cy="3373848"/>
            </a:xfrm>
            <a:custGeom>
              <a:avLst/>
              <a:gdLst/>
              <a:ahLst/>
              <a:cxnLst/>
              <a:rect l="l" t="t" r="r" b="b"/>
              <a:pathLst>
                <a:path w="6028200" h="3373848">
                  <a:moveTo>
                    <a:pt x="0" y="0"/>
                  </a:moveTo>
                  <a:lnTo>
                    <a:pt x="6028200" y="0"/>
                  </a:lnTo>
                  <a:lnTo>
                    <a:pt x="6028200" y="3373848"/>
                  </a:lnTo>
                  <a:lnTo>
                    <a:pt x="0" y="337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276225"/>
              <a:ext cx="6028200" cy="3650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17358"/>
                </a:lnSpc>
                <a:spcBef>
                  <a:spcPct val="0"/>
                </a:spcBef>
              </a:pPr>
              <a:r>
                <a:rPr lang="en-US" sz="12399" b="1" u="none" strike="noStrike">
                  <a:solidFill>
                    <a:srgbClr val="6DB5E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05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480775" y="2268458"/>
            <a:ext cx="4521150" cy="2530386"/>
            <a:chOff x="0" y="0"/>
            <a:chExt cx="6028200" cy="337384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028200" cy="3373848"/>
            </a:xfrm>
            <a:custGeom>
              <a:avLst/>
              <a:gdLst/>
              <a:ahLst/>
              <a:cxnLst/>
              <a:rect l="l" t="t" r="r" b="b"/>
              <a:pathLst>
                <a:path w="6028200" h="3373848">
                  <a:moveTo>
                    <a:pt x="0" y="0"/>
                  </a:moveTo>
                  <a:lnTo>
                    <a:pt x="6028200" y="0"/>
                  </a:lnTo>
                  <a:lnTo>
                    <a:pt x="6028200" y="3373848"/>
                  </a:lnTo>
                  <a:lnTo>
                    <a:pt x="0" y="337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276225"/>
              <a:ext cx="6028200" cy="3650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17358"/>
                </a:lnSpc>
                <a:spcBef>
                  <a:spcPct val="0"/>
                </a:spcBef>
              </a:pPr>
              <a:r>
                <a:rPr lang="en-US" sz="12399" b="1" u="none" strike="noStrike">
                  <a:solidFill>
                    <a:srgbClr val="6DB5E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480775" y="5627649"/>
            <a:ext cx="4521150" cy="2530386"/>
            <a:chOff x="0" y="0"/>
            <a:chExt cx="6028200" cy="337384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028200" cy="3373848"/>
            </a:xfrm>
            <a:custGeom>
              <a:avLst/>
              <a:gdLst/>
              <a:ahLst/>
              <a:cxnLst/>
              <a:rect l="l" t="t" r="r" b="b"/>
              <a:pathLst>
                <a:path w="6028200" h="3373848">
                  <a:moveTo>
                    <a:pt x="0" y="0"/>
                  </a:moveTo>
                  <a:lnTo>
                    <a:pt x="6028200" y="0"/>
                  </a:lnTo>
                  <a:lnTo>
                    <a:pt x="6028200" y="3373848"/>
                  </a:lnTo>
                  <a:lnTo>
                    <a:pt x="0" y="3373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276225"/>
              <a:ext cx="6028200" cy="36500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17358"/>
                </a:lnSpc>
                <a:spcBef>
                  <a:spcPct val="0"/>
                </a:spcBef>
              </a:pPr>
              <a:r>
                <a:rPr lang="en-US" sz="12399" b="1" u="none" strike="noStrike">
                  <a:solidFill>
                    <a:srgbClr val="6DB5E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06</a:t>
              </a:r>
            </a:p>
          </p:txBody>
        </p:sp>
      </p:grpSp>
      <p:sp>
        <p:nvSpPr>
          <p:cNvPr id="44" name="Freeform 44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7" name="Freeform 47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2400" y="650730"/>
            <a:ext cx="5877597" cy="1948603"/>
            <a:chOff x="0" y="0"/>
            <a:chExt cx="7836796" cy="25981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36796" cy="2598138"/>
            </a:xfrm>
            <a:custGeom>
              <a:avLst/>
              <a:gdLst/>
              <a:ahLst/>
              <a:cxnLst/>
              <a:rect l="l" t="t" r="r" b="b"/>
              <a:pathLst>
                <a:path w="7836796" h="2598138">
                  <a:moveTo>
                    <a:pt x="0" y="0"/>
                  </a:moveTo>
                  <a:lnTo>
                    <a:pt x="7836796" y="0"/>
                  </a:lnTo>
                  <a:lnTo>
                    <a:pt x="7836796" y="2598138"/>
                  </a:lnTo>
                  <a:lnTo>
                    <a:pt x="0" y="25981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00025"/>
              <a:ext cx="7836796" cy="23981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7411"/>
                </a:lnSpc>
                <a:spcBef>
                  <a:spcPct val="0"/>
                </a:spcBef>
              </a:pPr>
              <a:r>
                <a:rPr lang="en-US" sz="7969" u="none" strike="noStrike" dirty="0">
                  <a:solidFill>
                    <a:srgbClr val="428DFF"/>
                  </a:solidFill>
                  <a:latin typeface="Anton"/>
                  <a:ea typeface="Anton"/>
                  <a:cs typeface="Anton"/>
                  <a:sym typeface="Anton"/>
                </a:rPr>
                <a:t>NGỮ CẢNH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8499" y="1983298"/>
            <a:ext cx="9324867" cy="6678670"/>
            <a:chOff x="0" y="0"/>
            <a:chExt cx="12006051" cy="85989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06051" cy="8598991"/>
            </a:xfrm>
            <a:custGeom>
              <a:avLst/>
              <a:gdLst/>
              <a:ahLst/>
              <a:cxnLst/>
              <a:rect l="l" t="t" r="r" b="b"/>
              <a:pathLst>
                <a:path w="12006051" h="8598991">
                  <a:moveTo>
                    <a:pt x="0" y="0"/>
                  </a:moveTo>
                  <a:lnTo>
                    <a:pt x="12006051" y="0"/>
                  </a:lnTo>
                  <a:lnTo>
                    <a:pt x="12006051" y="8598991"/>
                  </a:lnTo>
                  <a:lnTo>
                    <a:pt x="0" y="85989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006051" cy="86751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Ngày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nay,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các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cuộc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tấn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công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mạng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ngày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càng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tinh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vi,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đa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dạng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.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Năm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2019: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Có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5200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cuộc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tấn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công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vào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các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hệ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thống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thông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tin; 3870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TTĐT (.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vn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),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trong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đó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193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(.gov.vn); 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Năm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2020,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có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tới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5050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TTĐT (.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vn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),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trong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đó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413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(.gov.vn); </a:t>
              </a:r>
            </a:p>
            <a:p>
              <a:pPr marL="647700" lvl="1" indent="-323850" algn="l">
                <a:lnSpc>
                  <a:spcPts val="42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Năm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2021,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mặc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dù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chỉ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có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2763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TTĐT (.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vn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),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nhưng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có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tới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521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(.gov.vn).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Nghiên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cứu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này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đề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xuất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một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hệ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thống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phát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hiện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xâm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nhập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dựa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trên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học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máy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được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tích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hợp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vào</a:t>
              </a:r>
              <a:r>
                <a:rPr lang="en-US" sz="3000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NGINX </a:t>
              </a:r>
            </a:p>
            <a:p>
              <a:pPr algn="l">
                <a:lnSpc>
                  <a:spcPts val="4200"/>
                </a:lnSpc>
              </a:pPr>
              <a:endParaRPr lang="en-US" sz="3000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145788" y="1331390"/>
            <a:ext cx="7743793" cy="6378949"/>
          </a:xfrm>
          <a:custGeom>
            <a:avLst/>
            <a:gdLst/>
            <a:ahLst/>
            <a:cxnLst/>
            <a:rect l="l" t="t" r="r" b="b"/>
            <a:pathLst>
              <a:path w="7743793" h="6378949">
                <a:moveTo>
                  <a:pt x="0" y="0"/>
                </a:moveTo>
                <a:lnTo>
                  <a:pt x="7743793" y="0"/>
                </a:lnTo>
                <a:lnTo>
                  <a:pt x="7743793" y="6378950"/>
                </a:lnTo>
                <a:lnTo>
                  <a:pt x="0" y="6378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5400000">
            <a:off x="3868879" y="-5725699"/>
            <a:ext cx="24504513" cy="9526129"/>
            <a:chOff x="0" y="0"/>
            <a:chExt cx="32672684" cy="12701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2654" cy="12701524"/>
            </a:xfrm>
            <a:custGeom>
              <a:avLst/>
              <a:gdLst/>
              <a:ahLst/>
              <a:cxnLst/>
              <a:rect l="l" t="t" r="r" b="b"/>
              <a:pathLst>
                <a:path w="32672654" h="12701524">
                  <a:moveTo>
                    <a:pt x="0" y="0"/>
                  </a:moveTo>
                  <a:lnTo>
                    <a:pt x="32672654" y="0"/>
                  </a:lnTo>
                  <a:lnTo>
                    <a:pt x="32672654" y="12701524"/>
                  </a:lnTo>
                  <a:lnTo>
                    <a:pt x="0" y="12701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" b="-1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5400000">
            <a:off x="-3355228" y="-760387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" r="-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38473" y="1108448"/>
            <a:ext cx="7567133" cy="100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1"/>
              </a:lnSpc>
            </a:pPr>
            <a:r>
              <a:rPr lang="en-US" sz="7969">
                <a:solidFill>
                  <a:srgbClr val="428DFF"/>
                </a:solidFill>
                <a:latin typeface="Anton"/>
                <a:ea typeface="Anton"/>
                <a:cs typeface="Anton"/>
                <a:sym typeface="Anton"/>
              </a:rPr>
              <a:t>CƠ SỞ LÝ THUYẾT</a:t>
            </a:r>
          </a:p>
        </p:txBody>
      </p:sp>
      <p:sp>
        <p:nvSpPr>
          <p:cNvPr id="9" name="Freeform 9"/>
          <p:cNvSpPr/>
          <p:nvPr/>
        </p:nvSpPr>
        <p:spPr>
          <a:xfrm>
            <a:off x="946747" y="1560662"/>
            <a:ext cx="3491551" cy="2475827"/>
          </a:xfrm>
          <a:custGeom>
            <a:avLst/>
            <a:gdLst/>
            <a:ahLst/>
            <a:cxnLst/>
            <a:rect l="l" t="t" r="r" b="b"/>
            <a:pathLst>
              <a:path w="3491551" h="2475827">
                <a:moveTo>
                  <a:pt x="0" y="0"/>
                </a:moveTo>
                <a:lnTo>
                  <a:pt x="3491551" y="0"/>
                </a:lnTo>
                <a:lnTo>
                  <a:pt x="3491551" y="2475827"/>
                </a:lnTo>
                <a:lnTo>
                  <a:pt x="0" y="24758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375360" y="1752079"/>
            <a:ext cx="3491551" cy="2475827"/>
          </a:xfrm>
          <a:custGeom>
            <a:avLst/>
            <a:gdLst/>
            <a:ahLst/>
            <a:cxnLst/>
            <a:rect l="l" t="t" r="r" b="b"/>
            <a:pathLst>
              <a:path w="3491551" h="2475827">
                <a:moveTo>
                  <a:pt x="3491551" y="0"/>
                </a:moveTo>
                <a:lnTo>
                  <a:pt x="0" y="0"/>
                </a:lnTo>
                <a:lnTo>
                  <a:pt x="0" y="2475826"/>
                </a:lnTo>
                <a:lnTo>
                  <a:pt x="3491551" y="2475826"/>
                </a:lnTo>
                <a:lnTo>
                  <a:pt x="34915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804580" y="3691049"/>
            <a:ext cx="345440" cy="345440"/>
            <a:chOff x="0" y="0"/>
            <a:chExt cx="90980" cy="909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804580" y="4483314"/>
            <a:ext cx="3665024" cy="336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u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Máy chủ web mã nguồn mở  với hiệu suất cao, xử lý nhiều kết nối đồng thời và tiêu thụ tài nguyên thấp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4687" y="3556959"/>
            <a:ext cx="2678493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u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NGINX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073229" y="3691049"/>
            <a:ext cx="345440" cy="345440"/>
            <a:chOff x="0" y="0"/>
            <a:chExt cx="90980" cy="909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245949" y="4379389"/>
            <a:ext cx="3665024" cy="392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Server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trung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gian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nằm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giữa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client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và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server,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chuyển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tiếp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các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yêu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cầu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từ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client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đến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server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và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trả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về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kết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quả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từ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server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cho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client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04681" y="3556959"/>
            <a:ext cx="4167122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u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Reverse Proxy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638869" y="3691049"/>
            <a:ext cx="345440" cy="345440"/>
            <a:chOff x="0" y="0"/>
            <a:chExt cx="90980" cy="909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980" cy="90980"/>
            </a:xfrm>
            <a:custGeom>
              <a:avLst/>
              <a:gdLst/>
              <a:ahLst/>
              <a:cxnLst/>
              <a:rect l="l" t="t" r="r" b="b"/>
              <a:pathLst>
                <a:path w="90980" h="90980">
                  <a:moveTo>
                    <a:pt x="0" y="0"/>
                  </a:moveTo>
                  <a:lnTo>
                    <a:pt x="90980" y="0"/>
                  </a:lnTo>
                  <a:lnTo>
                    <a:pt x="90980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90980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811589" y="4416004"/>
            <a:ext cx="3665024" cy="280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u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Phần mềm bảo mật đặt tại cổng vào của ứng dụng web, chống các tấn công mạng</a:t>
            </a:r>
          </a:p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endParaRPr lang="en-US" sz="3199" u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270322" y="3556959"/>
            <a:ext cx="3665024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u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0475441" y="3724644"/>
            <a:ext cx="7400995" cy="168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ModSecurity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là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một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Web Application Firewall, 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được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triển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khai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để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bảo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vệ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trang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web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và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ứng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dụng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ngăn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cản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nhiều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cuộc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tấn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công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phổ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199" u="none" strike="noStrike" dirty="0" err="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biến</a:t>
            </a:r>
            <a:r>
              <a:rPr lang="en-US" sz="3199" u="none" strike="noStrike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400020" y="234404"/>
            <a:ext cx="10466891" cy="1588593"/>
            <a:chOff x="0" y="0"/>
            <a:chExt cx="2756712" cy="4183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56712" cy="418395"/>
            </a:xfrm>
            <a:custGeom>
              <a:avLst/>
              <a:gdLst/>
              <a:ahLst/>
              <a:cxnLst/>
              <a:rect l="l" t="t" r="r" b="b"/>
              <a:pathLst>
                <a:path w="2756712" h="418395">
                  <a:moveTo>
                    <a:pt x="0" y="0"/>
                  </a:moveTo>
                  <a:lnTo>
                    <a:pt x="2756712" y="0"/>
                  </a:lnTo>
                  <a:lnTo>
                    <a:pt x="2756712" y="418395"/>
                  </a:lnTo>
                  <a:lnTo>
                    <a:pt x="0" y="418395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56712" cy="456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661153" y="700194"/>
            <a:ext cx="6877064" cy="101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1"/>
              </a:lnSpc>
              <a:spcBef>
                <a:spcPct val="0"/>
              </a:spcBef>
            </a:pPr>
            <a:r>
              <a:rPr lang="en-US" sz="7969" u="none" strike="noStrike">
                <a:solidFill>
                  <a:srgbClr val="428DFF"/>
                </a:solidFill>
                <a:latin typeface="Anton"/>
                <a:ea typeface="Anton"/>
                <a:cs typeface="Anton"/>
                <a:sym typeface="Anton"/>
              </a:rPr>
              <a:t>MODSECURITY</a:t>
            </a:r>
          </a:p>
        </p:txBody>
      </p:sp>
      <p:sp>
        <p:nvSpPr>
          <p:cNvPr id="12" name="Freeform 12"/>
          <p:cNvSpPr/>
          <p:nvPr/>
        </p:nvSpPr>
        <p:spPr>
          <a:xfrm>
            <a:off x="3805140" y="7961927"/>
            <a:ext cx="1209456" cy="1238735"/>
          </a:xfrm>
          <a:custGeom>
            <a:avLst/>
            <a:gdLst/>
            <a:ahLst/>
            <a:cxnLst/>
            <a:rect l="l" t="t" r="r" b="b"/>
            <a:pathLst>
              <a:path w="1209456" h="1238735">
                <a:moveTo>
                  <a:pt x="0" y="0"/>
                </a:moveTo>
                <a:lnTo>
                  <a:pt x="1209456" y="0"/>
                </a:lnTo>
                <a:lnTo>
                  <a:pt x="1209456" y="1238735"/>
                </a:lnTo>
                <a:lnTo>
                  <a:pt x="0" y="1238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8894" y="2208134"/>
            <a:ext cx="9655284" cy="4722587"/>
          </a:xfrm>
          <a:custGeom>
            <a:avLst/>
            <a:gdLst/>
            <a:ahLst/>
            <a:cxnLst/>
            <a:rect l="l" t="t" r="r" b="b"/>
            <a:pathLst>
              <a:path w="9655284" h="4722587">
                <a:moveTo>
                  <a:pt x="0" y="0"/>
                </a:moveTo>
                <a:lnTo>
                  <a:pt x="9655285" y="0"/>
                </a:lnTo>
                <a:lnTo>
                  <a:pt x="9655285" y="4722587"/>
                </a:lnTo>
                <a:lnTo>
                  <a:pt x="0" y="4722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11" r="-2459" b="-1414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0493" y="41453"/>
            <a:ext cx="8057507" cy="1974493"/>
            <a:chOff x="0" y="0"/>
            <a:chExt cx="2122142" cy="520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2142" cy="520031"/>
            </a:xfrm>
            <a:custGeom>
              <a:avLst/>
              <a:gdLst/>
              <a:ahLst/>
              <a:cxnLst/>
              <a:rect l="l" t="t" r="r" b="b"/>
              <a:pathLst>
                <a:path w="2122142" h="520031">
                  <a:moveTo>
                    <a:pt x="0" y="0"/>
                  </a:moveTo>
                  <a:lnTo>
                    <a:pt x="2122142" y="0"/>
                  </a:lnTo>
                  <a:lnTo>
                    <a:pt x="2122142" y="520031"/>
                  </a:lnTo>
                  <a:lnTo>
                    <a:pt x="0" y="52003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41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22142" cy="558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185105"/>
            <a:ext cx="329279" cy="345440"/>
            <a:chOff x="0" y="0"/>
            <a:chExt cx="86724" cy="90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724" cy="90980"/>
            </a:xfrm>
            <a:custGeom>
              <a:avLst/>
              <a:gdLst/>
              <a:ahLst/>
              <a:cxnLst/>
              <a:rect l="l" t="t" r="r" b="b"/>
              <a:pathLst>
                <a:path w="86724" h="90980">
                  <a:moveTo>
                    <a:pt x="0" y="0"/>
                  </a:moveTo>
                  <a:lnTo>
                    <a:pt x="86724" y="0"/>
                  </a:lnTo>
                  <a:lnTo>
                    <a:pt x="86724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6724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85062"/>
            <a:ext cx="329279" cy="345440"/>
            <a:chOff x="0" y="0"/>
            <a:chExt cx="86724" cy="909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724" cy="90980"/>
            </a:xfrm>
            <a:custGeom>
              <a:avLst/>
              <a:gdLst/>
              <a:ahLst/>
              <a:cxnLst/>
              <a:rect l="l" t="t" r="r" b="b"/>
              <a:pathLst>
                <a:path w="86724" h="90980">
                  <a:moveTo>
                    <a:pt x="0" y="0"/>
                  </a:moveTo>
                  <a:lnTo>
                    <a:pt x="86724" y="0"/>
                  </a:lnTo>
                  <a:lnTo>
                    <a:pt x="86724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6724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847387"/>
            <a:ext cx="329279" cy="345440"/>
            <a:chOff x="0" y="0"/>
            <a:chExt cx="86724" cy="909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724" cy="90980"/>
            </a:xfrm>
            <a:custGeom>
              <a:avLst/>
              <a:gdLst/>
              <a:ahLst/>
              <a:cxnLst/>
              <a:rect l="l" t="t" r="r" b="b"/>
              <a:pathLst>
                <a:path w="86724" h="90980">
                  <a:moveTo>
                    <a:pt x="0" y="0"/>
                  </a:moveTo>
                  <a:lnTo>
                    <a:pt x="86724" y="0"/>
                  </a:lnTo>
                  <a:lnTo>
                    <a:pt x="86724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6724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76908" y="508435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30"/>
                </a:lnTo>
                <a:lnTo>
                  <a:pt x="0" y="104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408353" y="403660"/>
            <a:ext cx="5491593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428DFF"/>
                </a:solidFill>
                <a:latin typeface="Anton"/>
                <a:ea typeface="Anton"/>
                <a:cs typeface="Anton"/>
                <a:sym typeface="Anton"/>
              </a:rPr>
              <a:t>MẠNG NEU-RON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0610" y="2676973"/>
            <a:ext cx="6842533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Mạng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neural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tích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chập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-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nhận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diện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đặc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trưng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cục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bộ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của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dữ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liệu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đầu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vào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như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đường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biên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và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đối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tượng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trên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hình</a:t>
            </a:r>
            <a:r>
              <a:rPr lang="en-US" sz="2499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ảnh</a:t>
            </a:r>
            <a:endParaRPr lang="en-US" sz="2499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  <a:sym typeface="Poppi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0610" y="2103772"/>
            <a:ext cx="3777015" cy="50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  <a:spcBef>
                <a:spcPct val="0"/>
              </a:spcBef>
            </a:pPr>
            <a:r>
              <a:rPr lang="en-US" sz="287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CNN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0610" y="4876930"/>
            <a:ext cx="6591618" cy="131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Mạng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neural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hồi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quy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-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được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sử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dụng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trong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bài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toán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liên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quan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đến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chuỗi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thời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gian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,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như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dịch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máy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hoặc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phân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tích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tín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hiệu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(CSRF)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0610" y="4303730"/>
            <a:ext cx="3777015" cy="50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  <a:spcBef>
                <a:spcPct val="0"/>
              </a:spcBef>
            </a:pPr>
            <a:r>
              <a:rPr lang="en-US" sz="287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RNN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30610" y="7339256"/>
            <a:ext cx="6591618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Một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biến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thể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của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RNN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có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ô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trạng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thái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bộ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nhớ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,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mục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đích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để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tìm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hiểu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ngữ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cảnh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của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từ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nằm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xa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hơn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trong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văn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bản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nhất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định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và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mang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nghĩa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theo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ngữ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cảnh</a:t>
            </a:r>
            <a:endParaRPr lang="en-US" sz="2499" u="none" strike="noStrike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  <a:sym typeface="Poppi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30610" y="6766055"/>
            <a:ext cx="3777015" cy="50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9"/>
              </a:lnSpc>
              <a:spcBef>
                <a:spcPct val="0"/>
              </a:spcBef>
            </a:pPr>
            <a:r>
              <a:rPr lang="en-US" sz="287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LSTM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623769" y="8073878"/>
            <a:ext cx="1330726" cy="1362941"/>
          </a:xfrm>
          <a:custGeom>
            <a:avLst/>
            <a:gdLst/>
            <a:ahLst/>
            <a:cxnLst/>
            <a:rect l="l" t="t" r="r" b="b"/>
            <a:pathLst>
              <a:path w="1330726" h="1362941">
                <a:moveTo>
                  <a:pt x="0" y="0"/>
                </a:moveTo>
                <a:lnTo>
                  <a:pt x="1330726" y="0"/>
                </a:lnTo>
                <a:lnTo>
                  <a:pt x="1330726" y="1362942"/>
                </a:lnTo>
                <a:lnTo>
                  <a:pt x="0" y="1362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8871640" y="2747691"/>
            <a:ext cx="265948" cy="360999"/>
            <a:chOff x="0" y="0"/>
            <a:chExt cx="67025" cy="909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7025" cy="90980"/>
            </a:xfrm>
            <a:custGeom>
              <a:avLst/>
              <a:gdLst/>
              <a:ahLst/>
              <a:cxnLst/>
              <a:rect l="l" t="t" r="r" b="b"/>
              <a:pathLst>
                <a:path w="67025" h="90980">
                  <a:moveTo>
                    <a:pt x="0" y="0"/>
                  </a:moveTo>
                  <a:lnTo>
                    <a:pt x="67025" y="0"/>
                  </a:lnTo>
                  <a:lnTo>
                    <a:pt x="67025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67025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852966" y="5211482"/>
            <a:ext cx="265948" cy="360999"/>
            <a:chOff x="0" y="0"/>
            <a:chExt cx="67025" cy="909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7025" cy="90980"/>
            </a:xfrm>
            <a:custGeom>
              <a:avLst/>
              <a:gdLst/>
              <a:ahLst/>
              <a:cxnLst/>
              <a:rect l="l" t="t" r="r" b="b"/>
              <a:pathLst>
                <a:path w="67025" h="90980">
                  <a:moveTo>
                    <a:pt x="0" y="0"/>
                  </a:moveTo>
                  <a:lnTo>
                    <a:pt x="67025" y="0"/>
                  </a:lnTo>
                  <a:lnTo>
                    <a:pt x="67025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67025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871640" y="7600291"/>
            <a:ext cx="265948" cy="360999"/>
            <a:chOff x="0" y="0"/>
            <a:chExt cx="67025" cy="9098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7025" cy="90980"/>
            </a:xfrm>
            <a:custGeom>
              <a:avLst/>
              <a:gdLst/>
              <a:ahLst/>
              <a:cxnLst/>
              <a:rect l="l" t="t" r="r" b="b"/>
              <a:pathLst>
                <a:path w="67025" h="90980">
                  <a:moveTo>
                    <a:pt x="0" y="0"/>
                  </a:moveTo>
                  <a:lnTo>
                    <a:pt x="67025" y="0"/>
                  </a:lnTo>
                  <a:lnTo>
                    <a:pt x="67025" y="90980"/>
                  </a:lnTo>
                  <a:lnTo>
                    <a:pt x="0" y="90980"/>
                  </a:lnTo>
                  <a:close/>
                </a:path>
              </a:pathLst>
            </a:custGeom>
            <a:solidFill>
              <a:srgbClr val="006CC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67025" cy="129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357783" y="3264715"/>
            <a:ext cx="8134150" cy="176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Bi-LSTM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mở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rộng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LSTM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bằng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cách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chạy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mạng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LSTM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theo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cả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hai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hướng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: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từ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quá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khứ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đến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hiện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tại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và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từ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hiện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tại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về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quá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khứ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.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Mang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lại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khả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năng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tổng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quát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tốt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hơn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đối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với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tác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vụ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phân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tích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chuỗi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thời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gian</a:t>
            </a:r>
            <a:endParaRPr lang="en-US" sz="2499" u="none" strike="noStrike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  <a:sym typeface="Poppins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406227" y="5140035"/>
            <a:ext cx="3050570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CNN-LSTM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57783" y="5705645"/>
            <a:ext cx="7675334" cy="131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CNN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sẽ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giúp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trích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xuất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đặc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trưng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không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gian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(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như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mẫu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trong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dữ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liệu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chuỗi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)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trước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khi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đưa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chúng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vào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mạng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LSTM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để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học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các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phụ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thuộc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thời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gian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57783" y="4955643"/>
            <a:ext cx="3050570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b="1" u="none" strike="noStrik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357783" y="8152532"/>
            <a:ext cx="5472561" cy="87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Thư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viện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và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môi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trường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hỗ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trợ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việc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training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dữ</a:t>
            </a:r>
            <a:r>
              <a:rPr lang="en-US" sz="2499" u="none" strike="noStrike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 </a:t>
            </a:r>
            <a:r>
              <a:rPr lang="en-US" sz="2499" u="none" strike="noStrike" dirty="0" err="1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Poppins Medium"/>
              </a:rPr>
              <a:t>liệu</a:t>
            </a:r>
            <a:endParaRPr lang="en-US" sz="2499" u="none" strike="noStrike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  <a:sym typeface="Poppins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357783" y="7509203"/>
            <a:ext cx="8463186" cy="53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</a:t>
            </a:r>
            <a:r>
              <a:rPr lang="en-US" sz="3000" b="1" u="none" strike="noStrike" dirty="0" err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ensorflow+collaboration+vcenter</a:t>
            </a:r>
            <a:endParaRPr lang="en-US" sz="3000" b="1" u="none" strike="noStrik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0AA4DFC5-3DEA-3659-0B94-AA09874436C9}"/>
              </a:ext>
            </a:extLst>
          </p:cNvPr>
          <p:cNvSpPr txBox="1"/>
          <p:nvPr/>
        </p:nvSpPr>
        <p:spPr>
          <a:xfrm>
            <a:off x="9357783" y="2666457"/>
            <a:ext cx="3050570" cy="53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Bi-LSTM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-22321" r="-2232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1925847" y="7659180"/>
            <a:ext cx="5295893" cy="1987828"/>
          </a:xfrm>
          <a:custGeom>
            <a:avLst/>
            <a:gdLst/>
            <a:ahLst/>
            <a:cxnLst/>
            <a:rect l="l" t="t" r="r" b="b"/>
            <a:pathLst>
              <a:path w="5295893" h="1987828">
                <a:moveTo>
                  <a:pt x="0" y="0"/>
                </a:moveTo>
                <a:lnTo>
                  <a:pt x="5295893" y="0"/>
                </a:lnTo>
                <a:lnTo>
                  <a:pt x="5295893" y="1987828"/>
                </a:lnTo>
                <a:lnTo>
                  <a:pt x="0" y="198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48107" y="7515269"/>
            <a:ext cx="5295893" cy="1987828"/>
          </a:xfrm>
          <a:custGeom>
            <a:avLst/>
            <a:gdLst/>
            <a:ahLst/>
            <a:cxnLst/>
            <a:rect l="l" t="t" r="r" b="b"/>
            <a:pathLst>
              <a:path w="5295893" h="1987828">
                <a:moveTo>
                  <a:pt x="0" y="0"/>
                </a:moveTo>
                <a:lnTo>
                  <a:pt x="5295893" y="0"/>
                </a:lnTo>
                <a:lnTo>
                  <a:pt x="5295893" y="1987828"/>
                </a:lnTo>
                <a:lnTo>
                  <a:pt x="0" y="198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21374" y="3400469"/>
            <a:ext cx="5295893" cy="1987828"/>
          </a:xfrm>
          <a:custGeom>
            <a:avLst/>
            <a:gdLst/>
            <a:ahLst/>
            <a:cxnLst/>
            <a:rect l="l" t="t" r="r" b="b"/>
            <a:pathLst>
              <a:path w="5295893" h="1987828">
                <a:moveTo>
                  <a:pt x="0" y="0"/>
                </a:moveTo>
                <a:lnTo>
                  <a:pt x="5295894" y="0"/>
                </a:lnTo>
                <a:lnTo>
                  <a:pt x="5295894" y="1987828"/>
                </a:lnTo>
                <a:lnTo>
                  <a:pt x="0" y="198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829748" y="4898703"/>
            <a:ext cx="3671573" cy="3179416"/>
            <a:chOff x="0" y="0"/>
            <a:chExt cx="4895431" cy="4239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95469" cy="4239260"/>
            </a:xfrm>
            <a:custGeom>
              <a:avLst/>
              <a:gdLst/>
              <a:ahLst/>
              <a:cxnLst/>
              <a:rect l="l" t="t" r="r" b="b"/>
              <a:pathLst>
                <a:path w="4895469" h="4239260">
                  <a:moveTo>
                    <a:pt x="3671570" y="0"/>
                  </a:moveTo>
                  <a:lnTo>
                    <a:pt x="1223899" y="0"/>
                  </a:lnTo>
                  <a:lnTo>
                    <a:pt x="0" y="2119630"/>
                  </a:lnTo>
                  <a:lnTo>
                    <a:pt x="1223899" y="4239260"/>
                  </a:lnTo>
                  <a:lnTo>
                    <a:pt x="3671570" y="4239260"/>
                  </a:lnTo>
                  <a:lnTo>
                    <a:pt x="4895469" y="2119630"/>
                  </a:lnTo>
                  <a:close/>
                </a:path>
              </a:pathLst>
            </a:custGeom>
            <a:blipFill>
              <a:blip r:embed="rId5"/>
              <a:stretch>
                <a:fillRect l="-12750" r="-1275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714448" y="4898703"/>
            <a:ext cx="3671573" cy="3179416"/>
            <a:chOff x="0" y="0"/>
            <a:chExt cx="4895431" cy="42392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95469" cy="4239260"/>
            </a:xfrm>
            <a:custGeom>
              <a:avLst/>
              <a:gdLst/>
              <a:ahLst/>
              <a:cxnLst/>
              <a:rect l="l" t="t" r="r" b="b"/>
              <a:pathLst>
                <a:path w="4895469" h="4239260">
                  <a:moveTo>
                    <a:pt x="3671570" y="0"/>
                  </a:moveTo>
                  <a:lnTo>
                    <a:pt x="1223899" y="0"/>
                  </a:lnTo>
                  <a:lnTo>
                    <a:pt x="0" y="2119630"/>
                  </a:lnTo>
                  <a:lnTo>
                    <a:pt x="1223899" y="4239260"/>
                  </a:lnTo>
                  <a:lnTo>
                    <a:pt x="3671570" y="4239260"/>
                  </a:lnTo>
                  <a:lnTo>
                    <a:pt x="4895469" y="2119630"/>
                  </a:lnTo>
                  <a:close/>
                </a:path>
              </a:pathLst>
            </a:custGeom>
            <a:blipFill>
              <a:blip r:embed="rId6"/>
              <a:stretch>
                <a:fillRect l="-8215" r="-821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787715" y="783903"/>
            <a:ext cx="3671573" cy="3179416"/>
            <a:chOff x="0" y="0"/>
            <a:chExt cx="4895431" cy="42392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95469" cy="4239260"/>
            </a:xfrm>
            <a:custGeom>
              <a:avLst/>
              <a:gdLst/>
              <a:ahLst/>
              <a:cxnLst/>
              <a:rect l="l" t="t" r="r" b="b"/>
              <a:pathLst>
                <a:path w="4895469" h="4239260">
                  <a:moveTo>
                    <a:pt x="3671570" y="0"/>
                  </a:moveTo>
                  <a:lnTo>
                    <a:pt x="1223899" y="0"/>
                  </a:lnTo>
                  <a:lnTo>
                    <a:pt x="0" y="2119630"/>
                  </a:lnTo>
                  <a:lnTo>
                    <a:pt x="1223899" y="4239260"/>
                  </a:lnTo>
                  <a:lnTo>
                    <a:pt x="3671570" y="4239260"/>
                  </a:lnTo>
                  <a:lnTo>
                    <a:pt x="4895469" y="2119630"/>
                  </a:lnTo>
                  <a:close/>
                </a:path>
              </a:pathLst>
            </a:custGeom>
            <a:blipFill>
              <a:blip r:embed="rId7"/>
              <a:stretch>
                <a:fillRect l="-16356" r="-16356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flipH="1">
            <a:off x="13191708" y="-230491"/>
            <a:ext cx="6100088" cy="4193810"/>
          </a:xfrm>
          <a:custGeom>
            <a:avLst/>
            <a:gdLst/>
            <a:ahLst/>
            <a:cxnLst/>
            <a:rect l="l" t="t" r="r" b="b"/>
            <a:pathLst>
              <a:path w="6100088" h="4193810">
                <a:moveTo>
                  <a:pt x="6100088" y="0"/>
                </a:moveTo>
                <a:lnTo>
                  <a:pt x="0" y="0"/>
                </a:lnTo>
                <a:lnTo>
                  <a:pt x="0" y="4193810"/>
                </a:lnTo>
                <a:lnTo>
                  <a:pt x="6100088" y="4193810"/>
                </a:lnTo>
                <a:lnTo>
                  <a:pt x="61000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5" b="-35"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5627093" y="2288677"/>
            <a:ext cx="4508539" cy="3099620"/>
          </a:xfrm>
          <a:custGeom>
            <a:avLst/>
            <a:gdLst/>
            <a:ahLst/>
            <a:cxnLst/>
            <a:rect l="l" t="t" r="r" b="b"/>
            <a:pathLst>
              <a:path w="4508539" h="3099620">
                <a:moveTo>
                  <a:pt x="4508539" y="0"/>
                </a:moveTo>
                <a:lnTo>
                  <a:pt x="0" y="0"/>
                </a:lnTo>
                <a:lnTo>
                  <a:pt x="0" y="3099620"/>
                </a:lnTo>
                <a:lnTo>
                  <a:pt x="4508539" y="3099620"/>
                </a:lnTo>
                <a:lnTo>
                  <a:pt x="450853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665744" y="8028873"/>
            <a:ext cx="3816099" cy="1474224"/>
            <a:chOff x="0" y="0"/>
            <a:chExt cx="5088132" cy="19656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88132" cy="1965633"/>
            </a:xfrm>
            <a:custGeom>
              <a:avLst/>
              <a:gdLst/>
              <a:ahLst/>
              <a:cxnLst/>
              <a:rect l="l" t="t" r="r" b="b"/>
              <a:pathLst>
                <a:path w="5088132" h="1965633">
                  <a:moveTo>
                    <a:pt x="0" y="0"/>
                  </a:moveTo>
                  <a:lnTo>
                    <a:pt x="5088132" y="0"/>
                  </a:lnTo>
                  <a:lnTo>
                    <a:pt x="5088132" y="1965633"/>
                  </a:lnTo>
                  <a:lnTo>
                    <a:pt x="0" y="1965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5088132" cy="20418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598"/>
                </a:lnSpc>
              </a:pPr>
              <a:r>
                <a:rPr lang="en-US" sz="3999">
                  <a:solidFill>
                    <a:srgbClr val="EFF3F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Đánh giá hiệu suất mô hình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569922" y="8078119"/>
            <a:ext cx="3816099" cy="769374"/>
            <a:chOff x="0" y="0"/>
            <a:chExt cx="5088132" cy="10258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88132" cy="1025833"/>
            </a:xfrm>
            <a:custGeom>
              <a:avLst/>
              <a:gdLst/>
              <a:ahLst/>
              <a:cxnLst/>
              <a:rect l="l" t="t" r="r" b="b"/>
              <a:pathLst>
                <a:path w="5088132" h="1025833">
                  <a:moveTo>
                    <a:pt x="0" y="0"/>
                  </a:moveTo>
                  <a:lnTo>
                    <a:pt x="5088132" y="0"/>
                  </a:lnTo>
                  <a:lnTo>
                    <a:pt x="5088132" y="1025833"/>
                  </a:lnTo>
                  <a:lnTo>
                    <a:pt x="0" y="1025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5088132" cy="1102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598"/>
                </a:lnSpc>
              </a:pPr>
              <a:r>
                <a:rPr lang="en-US" sz="3999">
                  <a:solidFill>
                    <a:srgbClr val="EFF3F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Tiền xử lý dữ liệu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207878" y="3963319"/>
            <a:ext cx="4831247" cy="1474224"/>
            <a:chOff x="0" y="0"/>
            <a:chExt cx="6441662" cy="19656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41662" cy="1965633"/>
            </a:xfrm>
            <a:custGeom>
              <a:avLst/>
              <a:gdLst/>
              <a:ahLst/>
              <a:cxnLst/>
              <a:rect l="l" t="t" r="r" b="b"/>
              <a:pathLst>
                <a:path w="6441662" h="1965633">
                  <a:moveTo>
                    <a:pt x="0" y="0"/>
                  </a:moveTo>
                  <a:lnTo>
                    <a:pt x="6441662" y="0"/>
                  </a:lnTo>
                  <a:lnTo>
                    <a:pt x="6441662" y="1965633"/>
                  </a:lnTo>
                  <a:lnTo>
                    <a:pt x="0" y="1965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6441662" cy="20418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0" lvl="0" indent="0" algn="ctr">
                <a:lnSpc>
                  <a:spcPts val="5598"/>
                </a:lnSpc>
                <a:spcBef>
                  <a:spcPct val="0"/>
                </a:spcBef>
              </a:pPr>
              <a:r>
                <a:rPr lang="en-US" sz="3999" u="none" strike="noStrike" dirty="0" err="1">
                  <a:solidFill>
                    <a:srgbClr val="EFF3F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Xây</a:t>
              </a:r>
              <a:r>
                <a:rPr lang="en-US" sz="3999" u="none" strike="noStrike" dirty="0">
                  <a:solidFill>
                    <a:srgbClr val="EFF3F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999" u="none" strike="noStrike" dirty="0" err="1">
                  <a:solidFill>
                    <a:srgbClr val="EFF3F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dựng</a:t>
              </a:r>
              <a:r>
                <a:rPr lang="en-US" sz="3999" u="none" strike="noStrike" dirty="0">
                  <a:solidFill>
                    <a:srgbClr val="EFF3F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3999" u="none" strike="noStrike" dirty="0" err="1">
                  <a:solidFill>
                    <a:srgbClr val="EFF3F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và</a:t>
              </a:r>
              <a:r>
                <a:rPr lang="en-US" sz="3999" u="none" strike="noStrike" dirty="0">
                  <a:solidFill>
                    <a:srgbClr val="EFF3FB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training model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790534" y="8776034"/>
            <a:ext cx="3335918" cy="581844"/>
            <a:chOff x="0" y="0"/>
            <a:chExt cx="4447891" cy="7757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7891" cy="775791"/>
            </a:xfrm>
            <a:custGeom>
              <a:avLst/>
              <a:gdLst/>
              <a:ahLst/>
              <a:cxnLst/>
              <a:rect l="l" t="t" r="r" b="b"/>
              <a:pathLst>
                <a:path w="4447891" h="775791">
                  <a:moveTo>
                    <a:pt x="0" y="0"/>
                  </a:moveTo>
                  <a:lnTo>
                    <a:pt x="4447891" y="0"/>
                  </a:lnTo>
                  <a:lnTo>
                    <a:pt x="4447891" y="775791"/>
                  </a:lnTo>
                  <a:lnTo>
                    <a:pt x="0" y="7757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4447891" cy="8519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EFE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CSIC2010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5657" y="1447845"/>
            <a:ext cx="5252836" cy="1952625"/>
            <a:chOff x="0" y="0"/>
            <a:chExt cx="7003781" cy="2603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003781" cy="2603500"/>
            </a:xfrm>
            <a:custGeom>
              <a:avLst/>
              <a:gdLst/>
              <a:ahLst/>
              <a:cxnLst/>
              <a:rect l="l" t="t" r="r" b="b"/>
              <a:pathLst>
                <a:path w="7003781" h="2603500">
                  <a:moveTo>
                    <a:pt x="0" y="0"/>
                  </a:moveTo>
                  <a:lnTo>
                    <a:pt x="7003781" y="0"/>
                  </a:lnTo>
                  <a:lnTo>
                    <a:pt x="7003781" y="2603500"/>
                  </a:lnTo>
                  <a:lnTo>
                    <a:pt x="0" y="2603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7003781" cy="26320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279"/>
                </a:lnSpc>
              </a:pPr>
              <a:r>
                <a:rPr lang="en-US" sz="6898" b="1">
                  <a:solidFill>
                    <a:srgbClr val="428D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Quy trình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337750" y="1738910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r="-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15474" y="0"/>
            <a:ext cx="9106756" cy="1968525"/>
            <a:chOff x="0" y="0"/>
            <a:chExt cx="12142342" cy="2624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96927" cy="1884273"/>
            </a:xfrm>
            <a:custGeom>
              <a:avLst/>
              <a:gdLst/>
              <a:ahLst/>
              <a:cxnLst/>
              <a:rect l="l" t="t" r="r" b="b"/>
              <a:pathLst>
                <a:path w="12096927" h="1884273">
                  <a:moveTo>
                    <a:pt x="0" y="0"/>
                  </a:moveTo>
                  <a:lnTo>
                    <a:pt x="12096927" y="0"/>
                  </a:lnTo>
                  <a:lnTo>
                    <a:pt x="12096927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5415" y="588027"/>
              <a:ext cx="12096927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 dirty="0">
                  <a:solidFill>
                    <a:srgbClr val="428D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TIỀN XỬ LÝ DỮ LIỆU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057047" y="4061712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58029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02923" y="0"/>
                </a:lnTo>
                <a:lnTo>
                  <a:pt x="5802923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1194614" y="2147805"/>
            <a:ext cx="16342192" cy="3026326"/>
            <a:chOff x="0" y="0"/>
            <a:chExt cx="4304116" cy="7970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04116" cy="797057"/>
            </a:xfrm>
            <a:custGeom>
              <a:avLst/>
              <a:gdLst/>
              <a:ahLst/>
              <a:cxnLst/>
              <a:rect l="l" t="t" r="r" b="b"/>
              <a:pathLst>
                <a:path w="4304116" h="797057">
                  <a:moveTo>
                    <a:pt x="0" y="0"/>
                  </a:moveTo>
                  <a:lnTo>
                    <a:pt x="4304116" y="0"/>
                  </a:lnTo>
                  <a:lnTo>
                    <a:pt x="4304116" y="797057"/>
                  </a:lnTo>
                  <a:lnTo>
                    <a:pt x="0" y="797057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04116" cy="835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69715" y="2351581"/>
            <a:ext cx="13948569" cy="256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1"/>
              </a:lnSpc>
            </a:pPr>
            <a:r>
              <a:rPr lang="en-US" sz="294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tienda1/publico/registro.jsp?modo=registro&amp;login=bob%40%3CSCRipt%3Ealert%28Paros%29%3C%2FscrIPT%3E.parosproxy.org&amp;password=crIn%2BAda&amp;nombre=Aliberta&amp;apellidos=Gochez&amp;email=kubler5%40porqueagel.ps&amp;dni=49372725M&amp;direccion=Calle+Barrio+De+La+Torre+163%2C+&amp;ciudad=Alar+del+Rey&amp;cp=22770&amp;provincia=Toledo&amp;ntc=5546440906293369&amp;B1=Registr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69715" y="6295664"/>
            <a:ext cx="13344866" cy="3075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1"/>
              </a:lnSpc>
            </a:pPr>
            <a:r>
              <a:rPr lang="en-US" sz="2943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/ PathString / PathString / PathString . jsp ? PureString = PureString &amp; PureString = MixString . PureString . PureString &amp; PureString = MixString &amp; PureString = PureString &amp; PureString = PureString &amp; PureString = MixString . PureString &amp; PureString = MixString &amp; PureString = PureString + PureString + PureString + PureString + PureString + MixString + &amp; PureString = PureString + PureString + PureString &amp; cp = Numbers &amp; PureString = PureString &amp; PureString = Numbers &amp; HexString = PureString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90541" y="5301135"/>
            <a:ext cx="706918" cy="70691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6DB5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9674" y="6135058"/>
            <a:ext cx="16207132" cy="3476527"/>
            <a:chOff x="0" y="0"/>
            <a:chExt cx="4268545" cy="9156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268545" cy="915629"/>
            </a:xfrm>
            <a:custGeom>
              <a:avLst/>
              <a:gdLst/>
              <a:ahLst/>
              <a:cxnLst/>
              <a:rect l="l" t="t" r="r" b="b"/>
              <a:pathLst>
                <a:path w="4268545" h="915629">
                  <a:moveTo>
                    <a:pt x="0" y="0"/>
                  </a:moveTo>
                  <a:lnTo>
                    <a:pt x="4268545" y="0"/>
                  </a:lnTo>
                  <a:lnTo>
                    <a:pt x="4268545" y="915629"/>
                  </a:lnTo>
                  <a:lnTo>
                    <a:pt x="0" y="91562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268545" cy="953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337750" y="1738910"/>
            <a:ext cx="19479700" cy="9593752"/>
          </a:xfrm>
          <a:custGeom>
            <a:avLst/>
            <a:gdLst/>
            <a:ahLst/>
            <a:cxnLst/>
            <a:rect l="l" t="t" r="r" b="b"/>
            <a:pathLst>
              <a:path w="19479700" h="9593752">
                <a:moveTo>
                  <a:pt x="0" y="0"/>
                </a:moveTo>
                <a:lnTo>
                  <a:pt x="19479700" y="0"/>
                </a:lnTo>
                <a:lnTo>
                  <a:pt x="19479700" y="9593752"/>
                </a:lnTo>
                <a:lnTo>
                  <a:pt x="0" y="959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" r="-7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815474" y="0"/>
            <a:ext cx="9072695" cy="1615246"/>
            <a:chOff x="0" y="0"/>
            <a:chExt cx="12096927" cy="21536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96927" cy="1884273"/>
            </a:xfrm>
            <a:custGeom>
              <a:avLst/>
              <a:gdLst/>
              <a:ahLst/>
              <a:cxnLst/>
              <a:rect l="l" t="t" r="r" b="b"/>
              <a:pathLst>
                <a:path w="12096927" h="1884273">
                  <a:moveTo>
                    <a:pt x="0" y="0"/>
                  </a:moveTo>
                  <a:lnTo>
                    <a:pt x="12096927" y="0"/>
                  </a:lnTo>
                  <a:lnTo>
                    <a:pt x="12096927" y="1884273"/>
                  </a:lnTo>
                  <a:lnTo>
                    <a:pt x="0" y="1884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16988"/>
              <a:ext cx="12096927" cy="20366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219"/>
                </a:lnSpc>
              </a:pPr>
              <a:r>
                <a:rPr lang="en-US" sz="7298" b="1" dirty="0">
                  <a:solidFill>
                    <a:srgbClr val="428D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TIỀN XỬ LÝ DỮ LIỆU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865745" y="698381"/>
            <a:ext cx="1040529" cy="1040529"/>
          </a:xfrm>
          <a:custGeom>
            <a:avLst/>
            <a:gdLst/>
            <a:ahLst/>
            <a:cxnLst/>
            <a:rect l="l" t="t" r="r" b="b"/>
            <a:pathLst>
              <a:path w="1040529" h="1040529">
                <a:moveTo>
                  <a:pt x="0" y="0"/>
                </a:moveTo>
                <a:lnTo>
                  <a:pt x="1040529" y="0"/>
                </a:lnTo>
                <a:lnTo>
                  <a:pt x="1040529" y="1040529"/>
                </a:lnTo>
                <a:lnTo>
                  <a:pt x="0" y="104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057047" y="4061712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5802923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802923" y="0"/>
                </a:lnTo>
                <a:lnTo>
                  <a:pt x="5802923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63130" y="7367553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60899" y="566545"/>
            <a:ext cx="1273375" cy="1304201"/>
          </a:xfrm>
          <a:custGeom>
            <a:avLst/>
            <a:gdLst/>
            <a:ahLst/>
            <a:cxnLst/>
            <a:rect l="l" t="t" r="r" b="b"/>
            <a:pathLst>
              <a:path w="1273375" h="1304201">
                <a:moveTo>
                  <a:pt x="0" y="0"/>
                </a:moveTo>
                <a:lnTo>
                  <a:pt x="1273375" y="0"/>
                </a:lnTo>
                <a:lnTo>
                  <a:pt x="1273375" y="1304201"/>
                </a:lnTo>
                <a:lnTo>
                  <a:pt x="0" y="13042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1892425" y="1413205"/>
            <a:ext cx="14493584" cy="8587926"/>
            <a:chOff x="0" y="0"/>
            <a:chExt cx="3817240" cy="22618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7240" cy="2261841"/>
            </a:xfrm>
            <a:custGeom>
              <a:avLst/>
              <a:gdLst/>
              <a:ahLst/>
              <a:cxnLst/>
              <a:rect l="l" t="t" r="r" b="b"/>
              <a:pathLst>
                <a:path w="3817240" h="2261841">
                  <a:moveTo>
                    <a:pt x="0" y="0"/>
                  </a:moveTo>
                  <a:lnTo>
                    <a:pt x="3817240" y="0"/>
                  </a:lnTo>
                  <a:lnTo>
                    <a:pt x="3817240" y="2261841"/>
                  </a:lnTo>
                  <a:lnTo>
                    <a:pt x="0" y="2261841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0"/>
                  </a:srgbClr>
                </a:gs>
                <a:gs pos="100000">
                  <a:srgbClr val="2376D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817240" cy="2299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717369" y="1876529"/>
            <a:ext cx="11488667" cy="7850553"/>
          </a:xfrm>
          <a:custGeom>
            <a:avLst/>
            <a:gdLst/>
            <a:ahLst/>
            <a:cxnLst/>
            <a:rect l="l" t="t" r="r" b="b"/>
            <a:pathLst>
              <a:path w="11488667" h="7850553">
                <a:moveTo>
                  <a:pt x="0" y="0"/>
                </a:moveTo>
                <a:lnTo>
                  <a:pt x="11488667" y="0"/>
                </a:lnTo>
                <a:lnTo>
                  <a:pt x="11488667" y="7850553"/>
                </a:lnTo>
                <a:lnTo>
                  <a:pt x="0" y="7850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91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937</Words>
  <Application>Microsoft Office PowerPoint</Application>
  <PresentationFormat>Custom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Roboto Condensed Bold</vt:lpstr>
      <vt:lpstr>Roboto Condensed</vt:lpstr>
      <vt:lpstr>Alegreya Sans Bold</vt:lpstr>
      <vt:lpstr>Calibri</vt:lpstr>
      <vt:lpstr>Roboto</vt:lpstr>
      <vt:lpstr>Anton</vt:lpstr>
      <vt:lpstr>Poppins Medium</vt:lpstr>
      <vt:lpstr>Arimo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HocmayinATTT</dc:title>
  <cp:lastModifiedBy>Tuan Hoang Anh</cp:lastModifiedBy>
  <cp:revision>6</cp:revision>
  <dcterms:created xsi:type="dcterms:W3CDTF">2006-08-16T00:00:00Z</dcterms:created>
  <dcterms:modified xsi:type="dcterms:W3CDTF">2025-01-12T14:54:38Z</dcterms:modified>
  <dc:identifier>DAGbusrmVzc</dc:identifier>
</cp:coreProperties>
</file>